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 id="2147483661" r:id="rId5"/>
    <p:sldMasterId id="2147483674" r:id="rId6"/>
    <p:sldMasterId id="2147483687" r:id="rId7"/>
  </p:sldMasterIdLst>
  <p:notesMasterIdLst>
    <p:notesMasterId r:id="rId51"/>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300" r:id="rId31"/>
    <p:sldId id="299"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DAA9BC2-2B7A-4901-9B9A-5B66F941372E}">
          <p14:sldIdLst>
            <p14:sldId id="256"/>
            <p14:sldId id="257"/>
            <p14:sldId id="258"/>
          </p14:sldIdLst>
        </p14:section>
        <p14:section name="What is Linux?" id="{E8B26594-43FE-4B63-B257-D4C594F346C2}">
          <p14:sldIdLst>
            <p14:sldId id="259"/>
            <p14:sldId id="260"/>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300"/>
            <p14:sldId id="299"/>
            <p14:sldId id="279"/>
          </p14:sldIdLst>
        </p14:section>
        <p14:section name="Interactive Session" id="{E10F3BDB-677B-4382-BB67-573DA7807F4F}">
          <p14:sldIdLst>
            <p14:sldId id="280"/>
            <p14:sldId id="281"/>
            <p14:sldId id="282"/>
            <p14:sldId id="283"/>
            <p14:sldId id="284"/>
            <p14:sldId id="285"/>
            <p14:sldId id="286"/>
            <p14:sldId id="287"/>
            <p14:sldId id="288"/>
            <p14:sldId id="289"/>
            <p14:sldId id="290"/>
            <p14:sldId id="291"/>
            <p14:sldId id="292"/>
            <p14:sldId id="293"/>
            <p14:sldId id="294"/>
            <p14:sldId id="295"/>
            <p14:sldId id="29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76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901080-599E-EC27-428E-32B82A2B7086}" v="491" dt="2022-10-03T19:28:29.7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072" autoAdjust="0"/>
  </p:normalViewPr>
  <p:slideViewPr>
    <p:cSldViewPr snapToGrid="0">
      <p:cViewPr varScale="1">
        <p:scale>
          <a:sx n="134" d="100"/>
          <a:sy n="134" d="100"/>
        </p:scale>
        <p:origin x="95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viewProps" Target="viewProps.xml"/><Relationship Id="rId5" Type="http://schemas.openxmlformats.org/officeDocument/2006/relationships/slideMaster" Target="slideMasters/slideMaster2.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microsoft.com/office/2016/11/relationships/changesInfo" Target="changesInfos/changesInfo1.xml"/><Relationship Id="rId8" Type="http://schemas.openxmlformats.org/officeDocument/2006/relationships/slide" Target="slides/slide1.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microsoft.com/office/2015/10/relationships/revisionInfo" Target="revisionInfo.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hneider, Karl P" userId="S::kps5442@psu.edu::8782e7c6-c5cb-455b-8346-f73018f55241" providerId="AD" clId="Web-{7C901080-599E-EC27-428E-32B82A2B7086}"/>
    <pc:docChg chg="addSld delSld modSld sldOrd modSection">
      <pc:chgData name="Schneider, Karl P" userId="S::kps5442@psu.edu::8782e7c6-c5cb-455b-8346-f73018f55241" providerId="AD" clId="Web-{7C901080-599E-EC27-428E-32B82A2B7086}" dt="2022-10-03T19:28:29.700" v="492"/>
      <pc:docMkLst>
        <pc:docMk/>
      </pc:docMkLst>
      <pc:sldChg chg="modSp del ord">
        <pc:chgData name="Schneider, Karl P" userId="S::kps5442@psu.edu::8782e7c6-c5cb-455b-8346-f73018f55241" providerId="AD" clId="Web-{7C901080-599E-EC27-428E-32B82A2B7086}" dt="2022-10-03T19:28:22.871" v="491"/>
        <pc:sldMkLst>
          <pc:docMk/>
          <pc:sldMk cId="2514968111" sldId="297"/>
        </pc:sldMkLst>
        <pc:spChg chg="mod">
          <ac:chgData name="Schneider, Karl P" userId="S::kps5442@psu.edu::8782e7c6-c5cb-455b-8346-f73018f55241" providerId="AD" clId="Web-{7C901080-599E-EC27-428E-32B82A2B7086}" dt="2022-10-03T19:24:06.458" v="332" actId="20577"/>
          <ac:spMkLst>
            <pc:docMk/>
            <pc:sldMk cId="2514968111" sldId="297"/>
            <ac:spMk id="3" creationId="{4949CC44-28AE-930F-64EC-4D5F1D47B9CA}"/>
          </ac:spMkLst>
        </pc:spChg>
      </pc:sldChg>
      <pc:sldChg chg="modSp add del ord replId">
        <pc:chgData name="Schneider, Karl P" userId="S::kps5442@psu.edu::8782e7c6-c5cb-455b-8346-f73018f55241" providerId="AD" clId="Web-{7C901080-599E-EC27-428E-32B82A2B7086}" dt="2022-10-03T19:23:17.988" v="312"/>
        <pc:sldMkLst>
          <pc:docMk/>
          <pc:sldMk cId="2358026267" sldId="298"/>
        </pc:sldMkLst>
        <pc:spChg chg="mod">
          <ac:chgData name="Schneider, Karl P" userId="S::kps5442@psu.edu::8782e7c6-c5cb-455b-8346-f73018f55241" providerId="AD" clId="Web-{7C901080-599E-EC27-428E-32B82A2B7086}" dt="2022-10-03T19:11:03.530" v="4" actId="20577"/>
          <ac:spMkLst>
            <pc:docMk/>
            <pc:sldMk cId="2358026267" sldId="298"/>
            <ac:spMk id="319" creationId="{00000000-0000-0000-0000-000000000000}"/>
          </ac:spMkLst>
        </pc:spChg>
        <pc:spChg chg="mod">
          <ac:chgData name="Schneider, Karl P" userId="S::kps5442@psu.edu::8782e7c6-c5cb-455b-8346-f73018f55241" providerId="AD" clId="Web-{7C901080-599E-EC27-428E-32B82A2B7086}" dt="2022-10-03T19:18:44.074" v="152" actId="20577"/>
          <ac:spMkLst>
            <pc:docMk/>
            <pc:sldMk cId="2358026267" sldId="298"/>
            <ac:spMk id="320" creationId="{00000000-0000-0000-0000-000000000000}"/>
          </ac:spMkLst>
        </pc:spChg>
      </pc:sldChg>
      <pc:sldChg chg="new del">
        <pc:chgData name="Schneider, Karl P" userId="S::kps5442@psu.edu::8782e7c6-c5cb-455b-8346-f73018f55241" providerId="AD" clId="Web-{7C901080-599E-EC27-428E-32B82A2B7086}" dt="2022-10-03T19:10:48.202" v="1"/>
        <pc:sldMkLst>
          <pc:docMk/>
          <pc:sldMk cId="4006121031" sldId="298"/>
        </pc:sldMkLst>
      </pc:sldChg>
      <pc:sldChg chg="modSp new ord">
        <pc:chgData name="Schneider, Karl P" userId="S::kps5442@psu.edu::8782e7c6-c5cb-455b-8346-f73018f55241" providerId="AD" clId="Web-{7C901080-599E-EC27-428E-32B82A2B7086}" dt="2022-10-03T19:28:29.700" v="492"/>
        <pc:sldMkLst>
          <pc:docMk/>
          <pc:sldMk cId="2911156648" sldId="299"/>
        </pc:sldMkLst>
        <pc:spChg chg="mod">
          <ac:chgData name="Schneider, Karl P" userId="S::kps5442@psu.edu::8782e7c6-c5cb-455b-8346-f73018f55241" providerId="AD" clId="Web-{7C901080-599E-EC27-428E-32B82A2B7086}" dt="2022-10-03T19:20:07.873" v="229" actId="20577"/>
          <ac:spMkLst>
            <pc:docMk/>
            <pc:sldMk cId="2911156648" sldId="299"/>
            <ac:spMk id="2" creationId="{2CA53B3B-C04A-001D-5A06-02F6ECA87CD3}"/>
          </ac:spMkLst>
        </pc:spChg>
        <pc:spChg chg="mod">
          <ac:chgData name="Schneider, Karl P" userId="S::kps5442@psu.edu::8782e7c6-c5cb-455b-8346-f73018f55241" providerId="AD" clId="Web-{7C901080-599E-EC27-428E-32B82A2B7086}" dt="2022-10-03T19:21:47.814" v="290" actId="20577"/>
          <ac:spMkLst>
            <pc:docMk/>
            <pc:sldMk cId="2911156648" sldId="299"/>
            <ac:spMk id="3" creationId="{9B6377A5-9504-CB21-068F-9A2E691709D4}"/>
          </ac:spMkLst>
        </pc:spChg>
      </pc:sldChg>
      <pc:sldChg chg="add del replId">
        <pc:chgData name="Schneider, Karl P" userId="S::kps5442@psu.edu::8782e7c6-c5cb-455b-8346-f73018f55241" providerId="AD" clId="Web-{7C901080-599E-EC27-428E-32B82A2B7086}" dt="2022-10-03T19:23:14.238" v="311"/>
        <pc:sldMkLst>
          <pc:docMk/>
          <pc:sldMk cId="228653551" sldId="300"/>
        </pc:sldMkLst>
      </pc:sldChg>
      <pc:sldChg chg="modSp new">
        <pc:chgData name="Schneider, Karl P" userId="S::kps5442@psu.edu::8782e7c6-c5cb-455b-8346-f73018f55241" providerId="AD" clId="Web-{7C901080-599E-EC27-428E-32B82A2B7086}" dt="2022-10-03T19:28:18.668" v="490" actId="20577"/>
        <pc:sldMkLst>
          <pc:docMk/>
          <pc:sldMk cId="992495079" sldId="300"/>
        </pc:sldMkLst>
        <pc:spChg chg="mod">
          <ac:chgData name="Schneider, Karl P" userId="S::kps5442@psu.edu::8782e7c6-c5cb-455b-8346-f73018f55241" providerId="AD" clId="Web-{7C901080-599E-EC27-428E-32B82A2B7086}" dt="2022-10-03T19:23:34.926" v="318" actId="20577"/>
          <ac:spMkLst>
            <pc:docMk/>
            <pc:sldMk cId="992495079" sldId="300"/>
            <ac:spMk id="2" creationId="{D4CED20A-9A56-86E9-0A2D-DA38B6DF34A6}"/>
          </ac:spMkLst>
        </pc:spChg>
        <pc:spChg chg="mod">
          <ac:chgData name="Schneider, Karl P" userId="S::kps5442@psu.edu::8782e7c6-c5cb-455b-8346-f73018f55241" providerId="AD" clId="Web-{7C901080-599E-EC27-428E-32B82A2B7086}" dt="2022-10-03T19:28:18.668" v="490" actId="20577"/>
          <ac:spMkLst>
            <pc:docMk/>
            <pc:sldMk cId="992495079" sldId="300"/>
            <ac:spMk id="3" creationId="{E358546A-06FF-FD78-EBD1-B4DA4DA686AA}"/>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9" name="PlaceHolder 1"/>
          <p:cNvSpPr>
            <a:spLocks noGrp="1" noRot="1" noChangeAspect="1"/>
          </p:cNvSpPr>
          <p:nvPr>
            <p:ph type="sldImg"/>
          </p:nvPr>
        </p:nvSpPr>
        <p:spPr>
          <a:xfrm>
            <a:off x="533520" y="764280"/>
            <a:ext cx="6704640" cy="3771360"/>
          </a:xfrm>
          <a:prstGeom prst="rect">
            <a:avLst/>
          </a:prstGeom>
          <a:noFill/>
          <a:ln w="0">
            <a:noFill/>
          </a:ln>
        </p:spPr>
        <p:txBody>
          <a:bodyPr lIns="0" tIns="0" rIns="0" bIns="0" anchor="ctr">
            <a:noAutofit/>
          </a:bodyPr>
          <a:lstStyle/>
          <a:p>
            <a:r>
              <a:rPr lang="en-US" sz="1400" b="0" strike="noStrike" spc="-1">
                <a:solidFill>
                  <a:srgbClr val="000000"/>
                </a:solidFill>
                <a:latin typeface="Arial"/>
              </a:rPr>
              <a:t>Click to move the slide</a:t>
            </a:r>
          </a:p>
        </p:txBody>
      </p:sp>
      <p:sp>
        <p:nvSpPr>
          <p:cNvPr id="160" name="PlaceHolder 2"/>
          <p:cNvSpPr>
            <a:spLocks noGrp="1"/>
          </p:cNvSpPr>
          <p:nvPr>
            <p:ph type="body"/>
          </p:nvPr>
        </p:nvSpPr>
        <p:spPr>
          <a:xfrm>
            <a:off x="777240" y="4777560"/>
            <a:ext cx="6217560" cy="4525920"/>
          </a:xfrm>
          <a:prstGeom prst="rect">
            <a:avLst/>
          </a:prstGeom>
          <a:noFill/>
          <a:ln w="0">
            <a:noFill/>
          </a:ln>
        </p:spPr>
        <p:txBody>
          <a:bodyPr lIns="0" tIns="0" rIns="0" bIns="0" anchor="t">
            <a:noAutofit/>
          </a:bodyPr>
          <a:lstStyle/>
          <a:p>
            <a:r>
              <a:rPr lang="en-US" sz="2000" b="0" strike="noStrike" spc="-1">
                <a:latin typeface="Arial"/>
              </a:rPr>
              <a:t>Click to edit the notes format</a:t>
            </a:r>
          </a:p>
        </p:txBody>
      </p:sp>
      <p:sp>
        <p:nvSpPr>
          <p:cNvPr id="161" name="PlaceHolder 3"/>
          <p:cNvSpPr>
            <a:spLocks noGrp="1"/>
          </p:cNvSpPr>
          <p:nvPr>
            <p:ph type="hdr"/>
          </p:nvPr>
        </p:nvSpPr>
        <p:spPr>
          <a:xfrm>
            <a:off x="0" y="0"/>
            <a:ext cx="3372840" cy="502560"/>
          </a:xfrm>
          <a:prstGeom prst="rect">
            <a:avLst/>
          </a:prstGeom>
          <a:noFill/>
          <a:ln w="0">
            <a:noFill/>
          </a:ln>
        </p:spPr>
        <p:txBody>
          <a:bodyPr lIns="0" tIns="0" rIns="0" bIns="0" anchor="t">
            <a:noAutofit/>
          </a:bodyPr>
          <a:lstStyle/>
          <a:p>
            <a:r>
              <a:rPr lang="en-US" sz="1400" b="0" strike="noStrike" spc="-1">
                <a:latin typeface="Times New Roman"/>
              </a:rPr>
              <a:t>&lt;header&gt;</a:t>
            </a:r>
          </a:p>
        </p:txBody>
      </p:sp>
      <p:sp>
        <p:nvSpPr>
          <p:cNvPr id="162" name="PlaceHolder 4"/>
          <p:cNvSpPr>
            <a:spLocks noGrp="1"/>
          </p:cNvSpPr>
          <p:nvPr>
            <p:ph type="dt" idx="5"/>
          </p:nvPr>
        </p:nvSpPr>
        <p:spPr>
          <a:xfrm>
            <a:off x="4399200" y="0"/>
            <a:ext cx="3372840" cy="502560"/>
          </a:xfrm>
          <a:prstGeom prst="rect">
            <a:avLst/>
          </a:prstGeom>
          <a:noFill/>
          <a:ln w="0">
            <a:noFill/>
          </a:ln>
        </p:spPr>
        <p:txBody>
          <a:bodyPr lIns="0" tIns="0" rIns="0" bIns="0" anchor="t">
            <a:noAutofit/>
          </a:bodyPr>
          <a:lstStyle>
            <a:lvl1pPr algn="r">
              <a:buNone/>
              <a:defRPr lang="en-US" sz="1400" b="0" strike="noStrike" spc="-1">
                <a:latin typeface="Times New Roman"/>
              </a:defRPr>
            </a:lvl1pPr>
          </a:lstStyle>
          <a:p>
            <a:pPr algn="r">
              <a:buNone/>
            </a:pPr>
            <a:r>
              <a:rPr lang="en-US" sz="1400" b="0" strike="noStrike" spc="-1">
                <a:latin typeface="Times New Roman"/>
              </a:rPr>
              <a:t>&lt;date/time&gt;</a:t>
            </a:r>
          </a:p>
        </p:txBody>
      </p:sp>
      <p:sp>
        <p:nvSpPr>
          <p:cNvPr id="163" name="PlaceHolder 5"/>
          <p:cNvSpPr>
            <a:spLocks noGrp="1"/>
          </p:cNvSpPr>
          <p:nvPr>
            <p:ph type="ftr" idx="6"/>
          </p:nvPr>
        </p:nvSpPr>
        <p:spPr>
          <a:xfrm>
            <a:off x="0" y="9555480"/>
            <a:ext cx="3372840" cy="502560"/>
          </a:xfrm>
          <a:prstGeom prst="rect">
            <a:avLst/>
          </a:prstGeom>
          <a:noFill/>
          <a:ln w="0">
            <a:noFill/>
          </a:ln>
        </p:spPr>
        <p:txBody>
          <a:bodyPr lIns="0" tIns="0" rIns="0" bIns="0" anchor="b">
            <a:noAutofit/>
          </a:bodyPr>
          <a:lstStyle>
            <a:lvl1pPr>
              <a:defRPr lang="en-US" sz="1400" b="0" strike="noStrike" spc="-1">
                <a:latin typeface="Times New Roman"/>
              </a:defRPr>
            </a:lvl1pPr>
          </a:lstStyle>
          <a:p>
            <a:r>
              <a:rPr lang="en-US" sz="1400" b="0" strike="noStrike" spc="-1">
                <a:latin typeface="Times New Roman"/>
              </a:rPr>
              <a:t>&lt;footer&gt;</a:t>
            </a:r>
          </a:p>
        </p:txBody>
      </p:sp>
      <p:sp>
        <p:nvSpPr>
          <p:cNvPr id="164" name="PlaceHolder 6"/>
          <p:cNvSpPr>
            <a:spLocks noGrp="1"/>
          </p:cNvSpPr>
          <p:nvPr>
            <p:ph type="sldNum" idx="7"/>
          </p:nvPr>
        </p:nvSpPr>
        <p:spPr>
          <a:xfrm>
            <a:off x="4399200" y="9555480"/>
            <a:ext cx="3372840" cy="502560"/>
          </a:xfrm>
          <a:prstGeom prst="rect">
            <a:avLst/>
          </a:prstGeom>
          <a:noFill/>
          <a:ln w="0">
            <a:noFill/>
          </a:ln>
        </p:spPr>
        <p:txBody>
          <a:bodyPr lIns="0" tIns="0" rIns="0" bIns="0" anchor="b">
            <a:noAutofit/>
          </a:bodyPr>
          <a:lstStyle>
            <a:lvl1pPr algn="r">
              <a:buNone/>
              <a:defRPr lang="en-US" sz="1400" b="0" strike="noStrike" spc="-1">
                <a:latin typeface="Times New Roman"/>
              </a:defRPr>
            </a:lvl1pPr>
          </a:lstStyle>
          <a:p>
            <a:pPr algn="r">
              <a:buNone/>
            </a:pPr>
            <a:fld id="{8E34A9BA-B19F-4F9D-8CE7-C59827ADB5E3}"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linux.com/what-is-linux/"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hbctraining.github.io/Intro-to-Shell/lessons/03_vim.html"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tiobe.com/tiobe-index/"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computerhope.com/jargon/s/server.htm"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www.icds.psu.edu/computing-services/roar-user-guide/" TargetMode="External"/><Relationship Id="rId4" Type="http://schemas.openxmlformats.org/officeDocument/2006/relationships/hyperlink" Target="https://researchcomputing.princeton.edu/faq/what-is-a-cluster"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educba.com/gui-vs-cli/"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 name="PlaceHolder 1"/>
          <p:cNvSpPr>
            <a:spLocks noGrp="1" noRot="1" noChangeAspect="1"/>
          </p:cNvSpPr>
          <p:nvPr>
            <p:ph type="sldImg"/>
          </p:nvPr>
        </p:nvSpPr>
        <p:spPr>
          <a:xfrm>
            <a:off x="381000" y="685800"/>
            <a:ext cx="6096000" cy="3429000"/>
          </a:xfrm>
          <a:prstGeom prst="rect">
            <a:avLst/>
          </a:prstGeom>
          <a:ln w="0">
            <a:noFill/>
          </a:ln>
        </p:spPr>
      </p:sp>
      <p:sp>
        <p:nvSpPr>
          <p:cNvPr id="408" name="PlaceHolder 2"/>
          <p:cNvSpPr>
            <a:spLocks noGrp="1"/>
          </p:cNvSpPr>
          <p:nvPr>
            <p:ph type="body"/>
          </p:nvPr>
        </p:nvSpPr>
        <p:spPr>
          <a:xfrm>
            <a:off x="685800" y="4343400"/>
            <a:ext cx="5486040" cy="4114440"/>
          </a:xfrm>
          <a:prstGeom prst="rect">
            <a:avLst/>
          </a:prstGeom>
          <a:noFill/>
          <a:ln w="0">
            <a:noFill/>
          </a:ln>
        </p:spPr>
        <p:txBody>
          <a:bodyPr tIns="91440" bIns="91440" anchor="t">
            <a:noAutofit/>
          </a:bodyPr>
          <a:lstStyle/>
          <a:p>
            <a:pPr>
              <a:lnSpc>
                <a:spcPct val="100000"/>
              </a:lnSpc>
              <a:buNone/>
              <a:tabLst>
                <a:tab pos="0" algn="l"/>
              </a:tabLst>
            </a:pPr>
            <a:r>
              <a:rPr lang="en" sz="1100" b="0" strike="noStrike" spc="-1">
                <a:latin typeface="Arial"/>
              </a:rPr>
              <a:t>PSU METEO Linux network uses CentOS</a:t>
            </a:r>
            <a:endParaRPr lang="en-US" sz="1100" b="0" strike="noStrike" spc="-1">
              <a:latin typeface="Arial"/>
            </a:endParaRPr>
          </a:p>
          <a:p>
            <a:pPr>
              <a:lnSpc>
                <a:spcPct val="100000"/>
              </a:lnSpc>
              <a:buNone/>
              <a:tabLst>
                <a:tab pos="0" algn="l"/>
              </a:tabLst>
            </a:pPr>
            <a:r>
              <a:rPr lang="en" sz="1100" b="0" strike="noStrike" spc="-1">
                <a:latin typeface="Arial"/>
              </a:rPr>
              <a:t>Source: </a:t>
            </a:r>
            <a:r>
              <a:rPr lang="en" sz="1100" b="0" u="sng" strike="noStrike" spc="-1">
                <a:solidFill>
                  <a:srgbClr val="000000"/>
                </a:solidFill>
                <a:uFillTx/>
                <a:latin typeface="Arial"/>
                <a:hlinkClick r:id="rId3"/>
              </a:rPr>
              <a:t>https://www.linux.com/what-is-linux/</a:t>
            </a:r>
            <a:r>
              <a:rPr lang="en" sz="1100" b="0" strike="noStrike" spc="-1">
                <a:latin typeface="Arial"/>
              </a:rPr>
              <a:t> </a:t>
            </a:r>
            <a:endParaRPr lang="en-US" sz="1100" b="0" strike="noStrike" spc="-1">
              <a:latin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 name="PlaceHolder 1"/>
          <p:cNvSpPr>
            <a:spLocks noGrp="1" noRot="1" noChangeAspect="1"/>
          </p:cNvSpPr>
          <p:nvPr>
            <p:ph type="sldImg"/>
          </p:nvPr>
        </p:nvSpPr>
        <p:spPr>
          <a:xfrm>
            <a:off x="381000" y="685800"/>
            <a:ext cx="6096000" cy="3429000"/>
          </a:xfrm>
          <a:prstGeom prst="rect">
            <a:avLst/>
          </a:prstGeom>
          <a:ln w="0">
            <a:noFill/>
          </a:ln>
        </p:spPr>
      </p:sp>
      <p:sp>
        <p:nvSpPr>
          <p:cNvPr id="424" name="PlaceHolder 2"/>
          <p:cNvSpPr>
            <a:spLocks noGrp="1"/>
          </p:cNvSpPr>
          <p:nvPr>
            <p:ph type="body"/>
          </p:nvPr>
        </p:nvSpPr>
        <p:spPr>
          <a:xfrm>
            <a:off x="685800" y="4343400"/>
            <a:ext cx="5486040" cy="4114440"/>
          </a:xfrm>
          <a:prstGeom prst="rect">
            <a:avLst/>
          </a:prstGeom>
          <a:noFill/>
          <a:ln w="0">
            <a:noFill/>
          </a:ln>
        </p:spPr>
        <p:txBody>
          <a:bodyPr tIns="91440" bIns="91440" anchor="t">
            <a:noAutofit/>
          </a:bodyPr>
          <a:lstStyle/>
          <a:p>
            <a:pPr>
              <a:lnSpc>
                <a:spcPct val="100000"/>
              </a:lnSpc>
              <a:buNone/>
              <a:tabLst>
                <a:tab pos="0" algn="l"/>
              </a:tabLst>
            </a:pPr>
            <a:r>
              <a:rPr lang="en" sz="1100" b="0" strike="noStrike" spc="-1">
                <a:latin typeface="Arial"/>
              </a:rPr>
              <a:t>Fairly quick tutorial on vim: </a:t>
            </a:r>
            <a:r>
              <a:rPr lang="en" sz="1100" b="0" u="sng" strike="noStrike" spc="-1">
                <a:solidFill>
                  <a:srgbClr val="000000"/>
                </a:solidFill>
                <a:uFillTx/>
                <a:latin typeface="Arial"/>
                <a:hlinkClick r:id="rId3"/>
              </a:rPr>
              <a:t>https://hbctraining.github.io/Intro-to-Shell/lessons/03_vim.html</a:t>
            </a:r>
            <a:r>
              <a:rPr lang="en" sz="1100" b="0" strike="noStrike" spc="-1">
                <a:latin typeface="Arial"/>
              </a:rPr>
              <a:t> </a:t>
            </a:r>
            <a:endParaRPr lang="en-US" sz="1100" b="0" strike="noStrike" spc="-1">
              <a:latin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PlaceHolder 1"/>
          <p:cNvSpPr>
            <a:spLocks noGrp="1" noRot="1" noChangeAspect="1"/>
          </p:cNvSpPr>
          <p:nvPr>
            <p:ph type="sldImg"/>
          </p:nvPr>
        </p:nvSpPr>
        <p:spPr>
          <a:xfrm>
            <a:off x="381000" y="685800"/>
            <a:ext cx="6096000" cy="3429000"/>
          </a:xfrm>
          <a:prstGeom prst="rect">
            <a:avLst/>
          </a:prstGeom>
          <a:ln w="0">
            <a:noFill/>
          </a:ln>
        </p:spPr>
      </p:sp>
      <p:sp>
        <p:nvSpPr>
          <p:cNvPr id="426" name="PlaceHolder 2"/>
          <p:cNvSpPr>
            <a:spLocks noGrp="1"/>
          </p:cNvSpPr>
          <p:nvPr>
            <p:ph type="body"/>
          </p:nvPr>
        </p:nvSpPr>
        <p:spPr>
          <a:xfrm>
            <a:off x="685800" y="4343400"/>
            <a:ext cx="5486040" cy="4114440"/>
          </a:xfrm>
          <a:prstGeom prst="rect">
            <a:avLst/>
          </a:prstGeom>
          <a:noFill/>
          <a:ln w="0">
            <a:noFill/>
          </a:ln>
        </p:spPr>
        <p:txBody>
          <a:bodyPr tIns="91440" bIns="91440" anchor="t">
            <a:noAutofit/>
          </a:bodyPr>
          <a:lstStyle/>
          <a:p>
            <a:pPr>
              <a:lnSpc>
                <a:spcPct val="100000"/>
              </a:lnSpc>
              <a:buNone/>
              <a:tabLst>
                <a:tab pos="0" algn="l"/>
              </a:tabLst>
            </a:pPr>
            <a:r>
              <a:rPr lang="en" sz="1100" b="0" strike="noStrike" spc="-1">
                <a:solidFill>
                  <a:srgbClr val="000000"/>
                </a:solidFill>
                <a:latin typeface="Arial"/>
              </a:rPr>
              <a:t>If you’re interested, the top 50 programming languages can be found </a:t>
            </a:r>
            <a:r>
              <a:rPr lang="en" sz="1100" b="0" u="sng" strike="noStrike" spc="-1">
                <a:solidFill>
                  <a:srgbClr val="0097A7"/>
                </a:solidFill>
                <a:uFillTx/>
                <a:latin typeface="Arial"/>
                <a:hlinkClick r:id="rId3"/>
              </a:rPr>
              <a:t>here</a:t>
            </a:r>
            <a:endParaRPr lang="en-US" sz="1100" b="0" strike="noStrike" spc="-1">
              <a:latin typeface="Arial"/>
            </a:endParaRPr>
          </a:p>
          <a:p>
            <a:pPr>
              <a:lnSpc>
                <a:spcPct val="100000"/>
              </a:lnSpc>
              <a:buNone/>
              <a:tabLst>
                <a:tab pos="0" algn="l"/>
              </a:tabLst>
            </a:pPr>
            <a:r>
              <a:rPr lang="en" sz="1100" b="0" strike="noStrike" spc="-1">
                <a:latin typeface="Arial"/>
              </a:rPr>
              <a:t>Additional information: https://www.freecodecamp.org/news/compiled-versus-interpreted-languages/</a:t>
            </a:r>
            <a:endParaRPr lang="en-US" sz="1100" b="0" strike="noStrike" spc="-1">
              <a:latin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PlaceHolder 1"/>
          <p:cNvSpPr>
            <a:spLocks noGrp="1" noRot="1" noChangeAspect="1"/>
          </p:cNvSpPr>
          <p:nvPr>
            <p:ph type="sldImg"/>
          </p:nvPr>
        </p:nvSpPr>
        <p:spPr>
          <a:xfrm>
            <a:off x="381000" y="685800"/>
            <a:ext cx="6096000" cy="3429000"/>
          </a:xfrm>
          <a:prstGeom prst="rect">
            <a:avLst/>
          </a:prstGeom>
          <a:ln w="0">
            <a:noFill/>
          </a:ln>
        </p:spPr>
      </p:sp>
      <p:sp>
        <p:nvSpPr>
          <p:cNvPr id="428" name="PlaceHolder 2"/>
          <p:cNvSpPr>
            <a:spLocks noGrp="1"/>
          </p:cNvSpPr>
          <p:nvPr>
            <p:ph type="body"/>
          </p:nvPr>
        </p:nvSpPr>
        <p:spPr>
          <a:xfrm>
            <a:off x="685800" y="4343400"/>
            <a:ext cx="5486040" cy="4114440"/>
          </a:xfrm>
          <a:prstGeom prst="rect">
            <a:avLst/>
          </a:prstGeom>
          <a:noFill/>
          <a:ln w="0">
            <a:noFill/>
          </a:ln>
        </p:spPr>
        <p:txBody>
          <a:bodyPr tIns="91440" bIns="91440" anchor="t">
            <a:noAutofit/>
          </a:bodyPr>
          <a:lstStyle/>
          <a:p>
            <a:pPr>
              <a:lnSpc>
                <a:spcPct val="100000"/>
              </a:lnSpc>
              <a:buNone/>
              <a:tabLst>
                <a:tab pos="0" algn="l"/>
              </a:tabLst>
            </a:pPr>
            <a:r>
              <a:rPr lang="en" sz="1100" b="0" strike="noStrike" spc="-1" dirty="0">
                <a:latin typeface="Arial"/>
              </a:rPr>
              <a:t>Note that the xarray python library is based on the netCDF data format</a:t>
            </a:r>
            <a:endParaRPr lang="en-US" sz="1100" b="0" strike="noStrike" spc="-1" dirty="0">
              <a:latin typeface="Arial"/>
            </a:endParaRPr>
          </a:p>
          <a:p>
            <a:pPr>
              <a:lnSpc>
                <a:spcPct val="100000"/>
              </a:lnSpc>
              <a:buNone/>
              <a:tabLst>
                <a:tab pos="0" algn="l"/>
              </a:tabLst>
            </a:pPr>
            <a:r>
              <a:rPr lang="en" sz="1100" b="0" strike="noStrike" spc="-1" dirty="0">
                <a:latin typeface="Arial"/>
              </a:rPr>
              <a:t>Note that users should pay attention to the ordering of dimensions when using netcdf files!</a:t>
            </a:r>
            <a:endParaRPr lang="en-US" sz="1100" b="0" strike="noStrike" spc="-1" dirty="0">
              <a:latin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 name="PlaceHolder 1"/>
          <p:cNvSpPr>
            <a:spLocks noGrp="1" noRot="1" noChangeAspect="1"/>
          </p:cNvSpPr>
          <p:nvPr>
            <p:ph type="sldImg"/>
          </p:nvPr>
        </p:nvSpPr>
        <p:spPr>
          <a:xfrm>
            <a:off x="381000" y="685800"/>
            <a:ext cx="6096000" cy="3429000"/>
          </a:xfrm>
          <a:prstGeom prst="rect">
            <a:avLst/>
          </a:prstGeom>
          <a:ln w="0">
            <a:noFill/>
          </a:ln>
        </p:spPr>
      </p:sp>
      <p:sp>
        <p:nvSpPr>
          <p:cNvPr id="410" name="PlaceHolder 2"/>
          <p:cNvSpPr>
            <a:spLocks noGrp="1"/>
          </p:cNvSpPr>
          <p:nvPr>
            <p:ph type="body"/>
          </p:nvPr>
        </p:nvSpPr>
        <p:spPr>
          <a:xfrm>
            <a:off x="685800" y="4343400"/>
            <a:ext cx="5486040" cy="4114440"/>
          </a:xfrm>
          <a:prstGeom prst="rect">
            <a:avLst/>
          </a:prstGeom>
          <a:noFill/>
          <a:ln w="0">
            <a:noFill/>
          </a:ln>
        </p:spPr>
        <p:txBody>
          <a:bodyPr tIns="91440" bIns="91440" anchor="t">
            <a:noAutofit/>
          </a:bodyPr>
          <a:lstStyle/>
          <a:p>
            <a:pPr>
              <a:lnSpc>
                <a:spcPct val="100000"/>
              </a:lnSpc>
              <a:buNone/>
              <a:tabLst>
                <a:tab pos="0" algn="l"/>
              </a:tabLst>
            </a:pPr>
            <a:r>
              <a:rPr lang="en" sz="1100" b="0" strike="noStrike" spc="-1">
                <a:latin typeface="Arial"/>
              </a:rPr>
              <a:t>It’s also worth noting that I use the terms “machine” and “computer” interchangeably</a:t>
            </a:r>
            <a:endParaRPr lang="en-US" sz="1100" b="0" strike="noStrike" spc="-1">
              <a:latin typeface="Arial"/>
            </a:endParaRPr>
          </a:p>
          <a:p>
            <a:pPr>
              <a:lnSpc>
                <a:spcPct val="100000"/>
              </a:lnSpc>
              <a:buNone/>
              <a:tabLst>
                <a:tab pos="0" algn="l"/>
              </a:tabLst>
            </a:pPr>
            <a:r>
              <a:rPr lang="en" sz="1100" b="0" strike="noStrike" spc="-1">
                <a:latin typeface="Arial"/>
              </a:rPr>
              <a:t>The command “lscpu” can be used in Linux to display the number of sockets, cores, threads, and CPUs</a:t>
            </a:r>
            <a:endParaRPr lang="en-US" sz="1100" b="0" strike="noStrike" spc="-1">
              <a:latin typeface="Arial"/>
            </a:endParaRPr>
          </a:p>
          <a:p>
            <a:pPr>
              <a:lnSpc>
                <a:spcPct val="100000"/>
              </a:lnSpc>
              <a:buNone/>
              <a:tabLst>
                <a:tab pos="0" algn="l"/>
              </a:tabLst>
            </a:pPr>
            <a:r>
              <a:rPr lang="en" sz="1100" b="0" strike="noStrike" spc="-1">
                <a:latin typeface="Arial"/>
              </a:rPr>
              <a:t>Sources: </a:t>
            </a:r>
            <a:r>
              <a:rPr lang="en" sz="1100" b="0" u="sng" strike="noStrike" spc="-1">
                <a:solidFill>
                  <a:srgbClr val="000000"/>
                </a:solidFill>
                <a:uFillTx/>
                <a:latin typeface="Arial"/>
                <a:hlinkClick r:id="rId3"/>
              </a:rPr>
              <a:t>https://www.computerhope.com/jargon/s/server.htm</a:t>
            </a:r>
            <a:r>
              <a:rPr lang="en" sz="1100" b="0" strike="noStrike" spc="-1">
                <a:latin typeface="Arial"/>
              </a:rPr>
              <a:t>, </a:t>
            </a:r>
            <a:r>
              <a:rPr lang="en" sz="1100" b="0" u="sng" strike="noStrike" spc="-1">
                <a:solidFill>
                  <a:srgbClr val="000000"/>
                </a:solidFill>
                <a:uFillTx/>
                <a:latin typeface="Arial"/>
                <a:hlinkClick r:id="rId4"/>
              </a:rPr>
              <a:t>https://researchcomputing.princeton.edu/faq/what-is-a-cluster</a:t>
            </a:r>
            <a:r>
              <a:rPr lang="en" sz="1100" b="0" strike="noStrike" spc="-1">
                <a:latin typeface="Arial"/>
              </a:rPr>
              <a:t>, </a:t>
            </a:r>
            <a:r>
              <a:rPr lang="en" sz="1100" b="0" u="sng" strike="noStrike" spc="-1">
                <a:solidFill>
                  <a:srgbClr val="000000"/>
                </a:solidFill>
                <a:uFillTx/>
                <a:latin typeface="Arial"/>
                <a:hlinkClick r:id="rId5"/>
              </a:rPr>
              <a:t>https://www.icds.psu.edu/computing-services/roar-user-guide/</a:t>
            </a:r>
            <a:r>
              <a:rPr lang="en" sz="1100" b="0" strike="noStrike" spc="-1">
                <a:latin typeface="Arial"/>
              </a:rPr>
              <a:t>  </a:t>
            </a:r>
            <a:endParaRPr lang="en-US" sz="1100" b="0" strike="noStrike" spc="-1">
              <a:latin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PlaceHolder 1"/>
          <p:cNvSpPr>
            <a:spLocks noGrp="1" noRot="1" noChangeAspect="1"/>
          </p:cNvSpPr>
          <p:nvPr>
            <p:ph type="sldImg"/>
          </p:nvPr>
        </p:nvSpPr>
        <p:spPr>
          <a:xfrm>
            <a:off x="381000" y="685800"/>
            <a:ext cx="6096000" cy="3429000"/>
          </a:xfrm>
          <a:prstGeom prst="rect">
            <a:avLst/>
          </a:prstGeom>
          <a:ln w="0">
            <a:noFill/>
          </a:ln>
        </p:spPr>
      </p:sp>
      <p:sp>
        <p:nvSpPr>
          <p:cNvPr id="412" name="PlaceHolder 2"/>
          <p:cNvSpPr>
            <a:spLocks noGrp="1"/>
          </p:cNvSpPr>
          <p:nvPr>
            <p:ph type="body"/>
          </p:nvPr>
        </p:nvSpPr>
        <p:spPr>
          <a:xfrm>
            <a:off x="685800" y="4343400"/>
            <a:ext cx="5486040" cy="4114440"/>
          </a:xfrm>
          <a:prstGeom prst="rect">
            <a:avLst/>
          </a:prstGeom>
          <a:noFill/>
          <a:ln w="0">
            <a:noFill/>
          </a:ln>
        </p:spPr>
        <p:txBody>
          <a:bodyPr tIns="91440" bIns="91440" anchor="t">
            <a:noAutofit/>
          </a:bodyPr>
          <a:lstStyle/>
          <a:p>
            <a:pPr>
              <a:lnSpc>
                <a:spcPct val="100000"/>
              </a:lnSpc>
              <a:buNone/>
              <a:tabLst>
                <a:tab pos="0" algn="l"/>
              </a:tabLst>
            </a:pPr>
            <a:r>
              <a:rPr lang="en" sz="1100" b="0" strike="noStrike" spc="-1">
                <a:latin typeface="Arial"/>
              </a:rPr>
              <a:t>PSU METEO Linux Cluster only has a CLI</a:t>
            </a:r>
            <a:endParaRPr lang="en-US" sz="1100" b="0" strike="noStrike" spc="-1">
              <a:latin typeface="Arial"/>
            </a:endParaRPr>
          </a:p>
          <a:p>
            <a:pPr>
              <a:lnSpc>
                <a:spcPct val="100000"/>
              </a:lnSpc>
              <a:buNone/>
              <a:tabLst>
                <a:tab pos="0" algn="l"/>
              </a:tabLst>
            </a:pPr>
            <a:r>
              <a:rPr lang="en" sz="1100" b="0" strike="noStrike" spc="-1">
                <a:latin typeface="Arial"/>
              </a:rPr>
              <a:t>Source: </a:t>
            </a:r>
            <a:r>
              <a:rPr lang="en" sz="1100" b="0" u="sng" strike="noStrike" spc="-1">
                <a:solidFill>
                  <a:srgbClr val="000000"/>
                </a:solidFill>
                <a:uFillTx/>
                <a:latin typeface="Arial"/>
                <a:hlinkClick r:id="rId3"/>
              </a:rPr>
              <a:t>https://www.educba.com/gui-vs-cli/</a:t>
            </a:r>
            <a:r>
              <a:rPr lang="en" sz="1100" b="0" strike="noStrike" spc="-1">
                <a:latin typeface="Arial"/>
              </a:rPr>
              <a:t> </a:t>
            </a:r>
            <a:endParaRPr lang="en-US" sz="1100" b="0" strike="noStrike" spc="-1">
              <a:latin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PlaceHolder 1"/>
          <p:cNvSpPr>
            <a:spLocks noGrp="1" noRot="1" noChangeAspect="1"/>
          </p:cNvSpPr>
          <p:nvPr>
            <p:ph type="sldImg"/>
          </p:nvPr>
        </p:nvSpPr>
        <p:spPr>
          <a:xfrm>
            <a:off x="381000" y="685800"/>
            <a:ext cx="6096000" cy="3429000"/>
          </a:xfrm>
          <a:prstGeom prst="rect">
            <a:avLst/>
          </a:prstGeom>
          <a:ln w="0">
            <a:noFill/>
          </a:ln>
        </p:spPr>
      </p:sp>
      <p:sp>
        <p:nvSpPr>
          <p:cNvPr id="414" name="PlaceHolder 2"/>
          <p:cNvSpPr>
            <a:spLocks noGrp="1"/>
          </p:cNvSpPr>
          <p:nvPr>
            <p:ph type="body"/>
          </p:nvPr>
        </p:nvSpPr>
        <p:spPr>
          <a:xfrm>
            <a:off x="685800" y="4343400"/>
            <a:ext cx="5486040" cy="4114440"/>
          </a:xfrm>
          <a:prstGeom prst="rect">
            <a:avLst/>
          </a:prstGeom>
          <a:noFill/>
          <a:ln w="0">
            <a:noFill/>
          </a:ln>
        </p:spPr>
        <p:txBody>
          <a:bodyPr tIns="91440" bIns="91440" anchor="t">
            <a:noAutofit/>
          </a:bodyPr>
          <a:lstStyle/>
          <a:p>
            <a:pPr>
              <a:lnSpc>
                <a:spcPct val="100000"/>
              </a:lnSpc>
              <a:buNone/>
              <a:tabLst>
                <a:tab pos="0" algn="l"/>
              </a:tabLst>
            </a:pPr>
            <a:r>
              <a:rPr lang="en" sz="1100" b="0" strike="noStrike" spc="-1">
                <a:latin typeface="Arial"/>
              </a:rPr>
              <a:t>Note that the CLI in Mac is basically identical to Linux, but the CLI in Windows is very different</a:t>
            </a:r>
            <a:endParaRPr lang="en-US" sz="1100" b="0" strike="noStrike" spc="-1">
              <a:latin typeface="Arial"/>
            </a:endParaRPr>
          </a:p>
          <a:p>
            <a:pPr>
              <a:lnSpc>
                <a:spcPct val="100000"/>
              </a:lnSpc>
              <a:buNone/>
              <a:tabLst>
                <a:tab pos="0" algn="l"/>
              </a:tabLst>
            </a:pPr>
            <a:r>
              <a:rPr lang="en" sz="1100" b="0" strike="noStrike" spc="-1">
                <a:latin typeface="Arial"/>
              </a:rPr>
              <a:t>Note that Courier New will be used for terminal commands and arrows (instead of bullets) will be used for procedures</a:t>
            </a:r>
            <a:endParaRPr lang="en-US" sz="1100" b="0" strike="noStrike" spc="-1">
              <a:latin typeface="Arial"/>
            </a:endParaRPr>
          </a:p>
          <a:p>
            <a:pPr>
              <a:lnSpc>
                <a:spcPct val="100000"/>
              </a:lnSpc>
              <a:buNone/>
              <a:tabLst>
                <a:tab pos="0" algn="l"/>
              </a:tabLst>
            </a:pPr>
            <a:r>
              <a:rPr lang="en" sz="1100" b="0" strike="noStrike" spc="-1">
                <a:latin typeface="Arial"/>
              </a:rPr>
              <a:t>ssh = secure shell protocol</a:t>
            </a:r>
            <a:endParaRPr lang="en-US" sz="1100" b="0" strike="noStrike" spc="-1">
              <a:latin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PlaceHolder 1"/>
          <p:cNvSpPr>
            <a:spLocks noGrp="1" noRot="1" noChangeAspect="1"/>
          </p:cNvSpPr>
          <p:nvPr>
            <p:ph type="sldImg"/>
          </p:nvPr>
        </p:nvSpPr>
        <p:spPr>
          <a:xfrm>
            <a:off x="381000" y="685800"/>
            <a:ext cx="6096000" cy="3429000"/>
          </a:xfrm>
          <a:prstGeom prst="rect">
            <a:avLst/>
          </a:prstGeom>
          <a:ln w="0">
            <a:noFill/>
          </a:ln>
        </p:spPr>
      </p:sp>
      <p:sp>
        <p:nvSpPr>
          <p:cNvPr id="416" name="PlaceHolder 2"/>
          <p:cNvSpPr>
            <a:spLocks noGrp="1"/>
          </p:cNvSpPr>
          <p:nvPr>
            <p:ph type="body"/>
          </p:nvPr>
        </p:nvSpPr>
        <p:spPr>
          <a:xfrm>
            <a:off x="685800" y="4343400"/>
            <a:ext cx="5486040" cy="4114440"/>
          </a:xfrm>
          <a:prstGeom prst="rect">
            <a:avLst/>
          </a:prstGeom>
          <a:noFill/>
          <a:ln w="0">
            <a:noFill/>
          </a:ln>
        </p:spPr>
        <p:txBody>
          <a:bodyPr tIns="91440" bIns="91440" anchor="t">
            <a:noAutofit/>
          </a:bodyPr>
          <a:lstStyle/>
          <a:p>
            <a:pPr>
              <a:lnSpc>
                <a:spcPct val="100000"/>
              </a:lnSpc>
              <a:buNone/>
              <a:tabLst>
                <a:tab pos="0" algn="l"/>
              </a:tabLst>
            </a:pPr>
            <a:r>
              <a:rPr lang="en" sz="1100" b="0" strike="noStrike" spc="-1">
                <a:latin typeface="Arial"/>
              </a:rPr>
              <a:t>Chad used to be able to download and install MobaXterm for all of us, but now he can’t due to the license agreement. PuTTY is installed by default on all Walker workstations, but enabling X11 forwarding in PuTTY is a bit of a pain. Thus, I’ll have all of you download MobaXterm so that way you can use it whenever you log onto a Walker workstation.</a:t>
            </a:r>
            <a:endParaRPr lang="en-US" sz="1100" b="0" strike="noStrike" spc="-1">
              <a:latin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noRot="1" noChangeAspect="1"/>
          </p:cNvSpPr>
          <p:nvPr>
            <p:ph type="sldImg"/>
          </p:nvPr>
        </p:nvSpPr>
        <p:spPr>
          <a:xfrm>
            <a:off x="381000" y="685800"/>
            <a:ext cx="6096000" cy="3429000"/>
          </a:xfrm>
          <a:prstGeom prst="rect">
            <a:avLst/>
          </a:prstGeom>
          <a:ln w="0">
            <a:noFill/>
          </a:ln>
        </p:spPr>
      </p:sp>
      <p:sp>
        <p:nvSpPr>
          <p:cNvPr id="418" name="PlaceHolder 2"/>
          <p:cNvSpPr>
            <a:spLocks noGrp="1"/>
          </p:cNvSpPr>
          <p:nvPr>
            <p:ph type="body"/>
          </p:nvPr>
        </p:nvSpPr>
        <p:spPr>
          <a:xfrm>
            <a:off x="685800" y="4343400"/>
            <a:ext cx="5486040" cy="4114440"/>
          </a:xfrm>
          <a:prstGeom prst="rect">
            <a:avLst/>
          </a:prstGeom>
          <a:noFill/>
          <a:ln w="0">
            <a:noFill/>
          </a:ln>
        </p:spPr>
        <p:txBody>
          <a:bodyPr tIns="91440" bIns="91440" anchor="t">
            <a:noAutofit/>
          </a:bodyPr>
          <a:lstStyle/>
          <a:p>
            <a:pPr>
              <a:lnSpc>
                <a:spcPct val="100000"/>
              </a:lnSpc>
              <a:buNone/>
              <a:tabLst>
                <a:tab pos="0" algn="l"/>
              </a:tabLst>
            </a:pPr>
            <a:r>
              <a:rPr lang="en" sz="1100" b="0" strike="noStrike" spc="-1">
                <a:latin typeface="Arial"/>
              </a:rPr>
              <a:t>Will cover ls -l output later</a:t>
            </a:r>
            <a:endParaRPr lang="en-US" sz="1100" b="0" strike="noStrike" spc="-1">
              <a:latin typeface="Arial"/>
            </a:endParaRPr>
          </a:p>
          <a:p>
            <a:pPr>
              <a:lnSpc>
                <a:spcPct val="100000"/>
              </a:lnSpc>
              <a:buNone/>
              <a:tabLst>
                <a:tab pos="0" algn="l"/>
              </a:tabLst>
            </a:pPr>
            <a:r>
              <a:rPr lang="en" sz="1100" b="0" strike="noStrike" spc="-1">
                <a:latin typeface="Arial"/>
              </a:rPr>
              <a:t>Note that dark blue highlighted items are directories, other items are files</a:t>
            </a:r>
            <a:endParaRPr lang="en-US" sz="1100" b="0" strike="noStrike" spc="-1">
              <a:latin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PlaceHolder 1"/>
          <p:cNvSpPr>
            <a:spLocks noGrp="1" noRot="1" noChangeAspect="1"/>
          </p:cNvSpPr>
          <p:nvPr>
            <p:ph type="sldImg"/>
          </p:nvPr>
        </p:nvSpPr>
        <p:spPr>
          <a:xfrm>
            <a:off x="381000" y="685800"/>
            <a:ext cx="6096000" cy="3429000"/>
          </a:xfrm>
          <a:prstGeom prst="rect">
            <a:avLst/>
          </a:prstGeom>
          <a:ln w="0">
            <a:noFill/>
          </a:ln>
        </p:spPr>
      </p:sp>
      <p:sp>
        <p:nvSpPr>
          <p:cNvPr id="420" name="PlaceHolder 2"/>
          <p:cNvSpPr>
            <a:spLocks noGrp="1"/>
          </p:cNvSpPr>
          <p:nvPr>
            <p:ph type="body"/>
          </p:nvPr>
        </p:nvSpPr>
        <p:spPr>
          <a:xfrm>
            <a:off x="685800" y="4343400"/>
            <a:ext cx="5486040" cy="4114440"/>
          </a:xfrm>
          <a:prstGeom prst="rect">
            <a:avLst/>
          </a:prstGeom>
          <a:noFill/>
          <a:ln w="0">
            <a:noFill/>
          </a:ln>
        </p:spPr>
        <p:txBody>
          <a:bodyPr tIns="91440" bIns="91440" anchor="t">
            <a:noAutofit/>
          </a:bodyPr>
          <a:lstStyle/>
          <a:p>
            <a:pPr>
              <a:lnSpc>
                <a:spcPct val="100000"/>
              </a:lnSpc>
              <a:buNone/>
              <a:tabLst>
                <a:tab pos="0" algn="l"/>
              </a:tabLst>
            </a:pPr>
            <a:r>
              <a:rPr lang="en" sz="1100" b="0" strike="noStrike" spc="-1">
                <a:latin typeface="Arial"/>
              </a:rPr>
              <a:t>At this point, I might just show my terminal window and continue without the slide show</a:t>
            </a:r>
            <a:endParaRPr lang="en-US" sz="1100" b="0" strike="noStrike" spc="-1">
              <a:latin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PlaceHolder 1"/>
          <p:cNvSpPr>
            <a:spLocks noGrp="1" noRot="1" noChangeAspect="1"/>
          </p:cNvSpPr>
          <p:nvPr>
            <p:ph type="sldImg"/>
          </p:nvPr>
        </p:nvSpPr>
        <p:spPr>
          <a:xfrm>
            <a:off x="381000" y="685800"/>
            <a:ext cx="6096000" cy="3429000"/>
          </a:xfrm>
          <a:prstGeom prst="rect">
            <a:avLst/>
          </a:prstGeom>
          <a:ln w="0">
            <a:noFill/>
          </a:ln>
        </p:spPr>
      </p:sp>
      <p:sp>
        <p:nvSpPr>
          <p:cNvPr id="422" name="PlaceHolder 2"/>
          <p:cNvSpPr>
            <a:spLocks noGrp="1"/>
          </p:cNvSpPr>
          <p:nvPr>
            <p:ph type="body"/>
          </p:nvPr>
        </p:nvSpPr>
        <p:spPr>
          <a:xfrm>
            <a:off x="685800" y="4343400"/>
            <a:ext cx="5486040" cy="4114440"/>
          </a:xfrm>
          <a:prstGeom prst="rect">
            <a:avLst/>
          </a:prstGeom>
          <a:noFill/>
          <a:ln w="0">
            <a:noFill/>
          </a:ln>
        </p:spPr>
        <p:txBody>
          <a:bodyPr tIns="91440" bIns="91440" anchor="t">
            <a:noAutofit/>
          </a:bodyPr>
          <a:lstStyle/>
          <a:p>
            <a:pPr>
              <a:lnSpc>
                <a:spcPct val="100000"/>
              </a:lnSpc>
              <a:buNone/>
              <a:tabLst>
                <a:tab pos="0" algn="l"/>
              </a:tabLst>
            </a:pPr>
            <a:r>
              <a:rPr lang="en" sz="1100" b="0" strike="noStrike" spc="-1">
                <a:latin typeface="Arial"/>
              </a:rPr>
              <a:t>Note that - or + can be used instead of = to remove or add permissions, respectively</a:t>
            </a:r>
            <a:endParaRPr lang="en-US" sz="1100" b="0" strike="noStrike" spc="-1">
              <a:latin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r>
              <a:rPr lang="en-US" dirty="0"/>
              <a:t>If you use bash, you’ll want to edit the file “.</a:t>
            </a:r>
            <a:r>
              <a:rPr lang="en-US" dirty="0" err="1"/>
              <a:t>bashrc</a:t>
            </a:r>
            <a:r>
              <a:rPr lang="en-US" dirty="0"/>
              <a:t>”</a:t>
            </a:r>
          </a:p>
        </p:txBody>
      </p:sp>
      <p:sp>
        <p:nvSpPr>
          <p:cNvPr id="4" name="Slide Number Placeholder 3"/>
          <p:cNvSpPr>
            <a:spLocks noGrp="1"/>
          </p:cNvSpPr>
          <p:nvPr>
            <p:ph type="sldNum" idx="7"/>
          </p:nvPr>
        </p:nvSpPr>
        <p:spPr/>
        <p:txBody>
          <a:bodyPr/>
          <a:lstStyle/>
          <a:p>
            <a:pPr algn="r">
              <a:buNone/>
            </a:pPr>
            <a:fld id="{8E34A9BA-B19F-4F9D-8CE7-C59827ADB5E3}" type="slidenum">
              <a:rPr lang="en-US" sz="1400" b="0" strike="noStrike" spc="-1" smtClean="0">
                <a:latin typeface="Times New Roman"/>
              </a:rPr>
              <a:t>21</a:t>
            </a:fld>
            <a:endParaRPr lang="en-US" sz="1400" b="0" strike="noStrike" spc="-1">
              <a:latin typeface="Times New Roman"/>
            </a:endParaRPr>
          </a:p>
        </p:txBody>
      </p:sp>
    </p:spTree>
    <p:extLst>
      <p:ext uri="{BB962C8B-B14F-4D97-AF65-F5344CB8AC3E}">
        <p14:creationId xmlns:p14="http://schemas.microsoft.com/office/powerpoint/2010/main" val="1754527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lstStyle/>
          <a:p>
            <a:fld id="{F3F4409B-056C-4C8C-B974-E38FC2946DF9}" type="slidenum">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25" name="PlaceHolder 2"/>
          <p:cNvSpPr>
            <a:spLocks noGrp="1"/>
          </p:cNvSpPr>
          <p:nvPr>
            <p:ph/>
          </p:nvPr>
        </p:nvSpPr>
        <p:spPr>
          <a:xfrm>
            <a:off x="311760" y="115236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6" name="PlaceHolder 3"/>
          <p:cNvSpPr>
            <a:spLocks noGrp="1"/>
          </p:cNvSpPr>
          <p:nvPr>
            <p:ph/>
          </p:nvPr>
        </p:nvSpPr>
        <p:spPr>
          <a:xfrm>
            <a:off x="311760" y="293688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sldNum" idx="1"/>
          </p:nvPr>
        </p:nvSpPr>
        <p:spPr/>
        <p:txBody>
          <a:bodyPr/>
          <a:lstStyle/>
          <a:p>
            <a:fld id="{367996C3-81EB-40CD-B4F3-C74DB6E537B0}" type="slidenum">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28"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9"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0"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1" name="PlaceHolder 5"/>
          <p:cNvSpPr>
            <a:spLocks noGrp="1"/>
          </p:cNvSpPr>
          <p:nvPr>
            <p:ph/>
          </p:nvPr>
        </p:nvSpPr>
        <p:spPr>
          <a:xfrm>
            <a:off x="467784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 name="PlaceHolder 6"/>
          <p:cNvSpPr>
            <a:spLocks noGrp="1"/>
          </p:cNvSpPr>
          <p:nvPr>
            <p:ph type="sldNum" idx="1"/>
          </p:nvPr>
        </p:nvSpPr>
        <p:spPr/>
        <p:txBody>
          <a:bodyPr/>
          <a:lstStyle/>
          <a:p>
            <a:fld id="{56A7BBF6-A75C-41E4-BB17-29FD1A1EB54E}" type="slidenum">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3" name="PlaceHolder 2"/>
          <p:cNvSpPr>
            <a:spLocks noGrp="1"/>
          </p:cNvSpPr>
          <p:nvPr>
            <p:ph/>
          </p:nvPr>
        </p:nvSpPr>
        <p:spPr>
          <a:xfrm>
            <a:off x="31176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4" name="PlaceHolder 3"/>
          <p:cNvSpPr>
            <a:spLocks noGrp="1"/>
          </p:cNvSpPr>
          <p:nvPr>
            <p:ph/>
          </p:nvPr>
        </p:nvSpPr>
        <p:spPr>
          <a:xfrm>
            <a:off x="319248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5" name="PlaceHolder 4"/>
          <p:cNvSpPr>
            <a:spLocks noGrp="1"/>
          </p:cNvSpPr>
          <p:nvPr>
            <p:ph/>
          </p:nvPr>
        </p:nvSpPr>
        <p:spPr>
          <a:xfrm>
            <a:off x="607320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6" name="PlaceHolder 5"/>
          <p:cNvSpPr>
            <a:spLocks noGrp="1"/>
          </p:cNvSpPr>
          <p:nvPr>
            <p:ph/>
          </p:nvPr>
        </p:nvSpPr>
        <p:spPr>
          <a:xfrm>
            <a:off x="31176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7" name="PlaceHolder 6"/>
          <p:cNvSpPr>
            <a:spLocks noGrp="1"/>
          </p:cNvSpPr>
          <p:nvPr>
            <p:ph/>
          </p:nvPr>
        </p:nvSpPr>
        <p:spPr>
          <a:xfrm>
            <a:off x="319248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8" name="PlaceHolder 7"/>
          <p:cNvSpPr>
            <a:spLocks noGrp="1"/>
          </p:cNvSpPr>
          <p:nvPr>
            <p:ph/>
          </p:nvPr>
        </p:nvSpPr>
        <p:spPr>
          <a:xfrm>
            <a:off x="607320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 name="PlaceHolder 8"/>
          <p:cNvSpPr>
            <a:spLocks noGrp="1"/>
          </p:cNvSpPr>
          <p:nvPr>
            <p:ph type="sldNum" idx="1"/>
          </p:nvPr>
        </p:nvSpPr>
        <p:spPr/>
        <p:txBody>
          <a:bodyPr/>
          <a:lstStyle/>
          <a:p>
            <a:fld id="{CD707680-F6D0-42DD-8582-357F860FE22D}" type="slidenum">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lstStyle/>
          <a:p>
            <a:fld id="{E8997D8E-A81A-4D64-BE76-2494A443D217}" type="slidenum">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3"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44" name="PlaceHolder 2"/>
          <p:cNvSpPr>
            <a:spLocks noGrp="1"/>
          </p:cNvSpPr>
          <p:nvPr>
            <p:ph type="subTitle"/>
          </p:nvPr>
        </p:nvSpPr>
        <p:spPr>
          <a:xfrm>
            <a:off x="311760" y="1152360"/>
            <a:ext cx="8520120" cy="34160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sldNum" idx="2"/>
          </p:nvPr>
        </p:nvSpPr>
        <p:spPr/>
        <p:txBody>
          <a:bodyPr/>
          <a:lstStyle/>
          <a:p>
            <a:fld id="{931535A6-999D-4EF6-8670-906C25563AA6}" type="slidenum">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46" name="PlaceHolder 2"/>
          <p:cNvSpPr>
            <a:spLocks noGrp="1"/>
          </p:cNvSpPr>
          <p:nvPr>
            <p:ph/>
          </p:nvPr>
        </p:nvSpPr>
        <p:spPr>
          <a:xfrm>
            <a:off x="311760" y="1152360"/>
            <a:ext cx="852012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4" name="PlaceHolder 3"/>
          <p:cNvSpPr>
            <a:spLocks noGrp="1"/>
          </p:cNvSpPr>
          <p:nvPr>
            <p:ph type="sldNum" idx="2"/>
          </p:nvPr>
        </p:nvSpPr>
        <p:spPr/>
        <p:txBody>
          <a:bodyPr/>
          <a:lstStyle/>
          <a:p>
            <a:fld id="{C7ED6093-0296-447B-B52B-BCCBCDDAC800}" type="slidenum">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48"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49"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sldNum" idx="2"/>
          </p:nvPr>
        </p:nvSpPr>
        <p:spPr/>
        <p:txBody>
          <a:bodyPr/>
          <a:lstStyle/>
          <a:p>
            <a:fld id="{BF94FCA2-6F6F-4DA0-B0AF-91C557D44632}" type="slidenum">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 name="PlaceHolder 2"/>
          <p:cNvSpPr>
            <a:spLocks noGrp="1"/>
          </p:cNvSpPr>
          <p:nvPr>
            <p:ph type="sldNum" idx="2"/>
          </p:nvPr>
        </p:nvSpPr>
        <p:spPr/>
        <p:txBody>
          <a:bodyPr/>
          <a:lstStyle/>
          <a:p>
            <a:fld id="{6A8183BC-6114-4590-B607-5F400B686D9B}" type="slidenum">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1" name="PlaceHolder 1"/>
          <p:cNvSpPr>
            <a:spLocks noGrp="1"/>
          </p:cNvSpPr>
          <p:nvPr>
            <p:ph type="subTitle"/>
          </p:nvPr>
        </p:nvSpPr>
        <p:spPr>
          <a:xfrm>
            <a:off x="311760" y="444960"/>
            <a:ext cx="8520120" cy="26546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sldNum" idx="2"/>
          </p:nvPr>
        </p:nvSpPr>
        <p:spPr/>
        <p:txBody>
          <a:bodyPr/>
          <a:lstStyle/>
          <a:p>
            <a:fld id="{8D609C4A-806C-485E-9B71-9B1285C80BB7}" type="slidenum">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53"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4"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5"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2"/>
          </p:nvPr>
        </p:nvSpPr>
        <p:spPr/>
        <p:txBody>
          <a:bodyPr/>
          <a:lstStyle/>
          <a:p>
            <a:fld id="{D0D1D8D6-5F44-4313-8ADC-3C22B12077E8}"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4" name="PlaceHolder 2"/>
          <p:cNvSpPr>
            <a:spLocks noGrp="1"/>
          </p:cNvSpPr>
          <p:nvPr>
            <p:ph type="subTitle"/>
          </p:nvPr>
        </p:nvSpPr>
        <p:spPr>
          <a:xfrm>
            <a:off x="311760" y="1152360"/>
            <a:ext cx="8520120" cy="34160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2" name="PlaceHolder 3"/>
          <p:cNvSpPr>
            <a:spLocks noGrp="1"/>
          </p:cNvSpPr>
          <p:nvPr>
            <p:ph type="sldNum" idx="1"/>
          </p:nvPr>
        </p:nvSpPr>
        <p:spPr/>
        <p:txBody>
          <a:bodyPr/>
          <a:lstStyle/>
          <a:p>
            <a:fld id="{7E34A976-DA7C-4D0C-984E-C3DE10ED465B}" type="slidenum">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57"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8"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9" name="PlaceHolder 4"/>
          <p:cNvSpPr>
            <a:spLocks noGrp="1"/>
          </p:cNvSpPr>
          <p:nvPr>
            <p:ph/>
          </p:nvPr>
        </p:nvSpPr>
        <p:spPr>
          <a:xfrm>
            <a:off x="467784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2"/>
          </p:nvPr>
        </p:nvSpPr>
        <p:spPr/>
        <p:txBody>
          <a:bodyPr/>
          <a:lstStyle/>
          <a:p>
            <a:fld id="{1F1D3CDF-856B-4C28-8E1E-860E73E20393}" type="slidenum">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61"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2"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3" name="PlaceHolder 4"/>
          <p:cNvSpPr>
            <a:spLocks noGrp="1"/>
          </p:cNvSpPr>
          <p:nvPr>
            <p:ph/>
          </p:nvPr>
        </p:nvSpPr>
        <p:spPr>
          <a:xfrm>
            <a:off x="311760" y="293688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2"/>
          </p:nvPr>
        </p:nvSpPr>
        <p:spPr/>
        <p:txBody>
          <a:bodyPr/>
          <a:lstStyle/>
          <a:p>
            <a:fld id="{596B93CE-238B-4A8F-B97B-C870570E1A41}" type="slidenum">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65" name="PlaceHolder 2"/>
          <p:cNvSpPr>
            <a:spLocks noGrp="1"/>
          </p:cNvSpPr>
          <p:nvPr>
            <p:ph/>
          </p:nvPr>
        </p:nvSpPr>
        <p:spPr>
          <a:xfrm>
            <a:off x="311760" y="115236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6" name="PlaceHolder 3"/>
          <p:cNvSpPr>
            <a:spLocks noGrp="1"/>
          </p:cNvSpPr>
          <p:nvPr>
            <p:ph/>
          </p:nvPr>
        </p:nvSpPr>
        <p:spPr>
          <a:xfrm>
            <a:off x="311760" y="293688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sldNum" idx="2"/>
          </p:nvPr>
        </p:nvSpPr>
        <p:spPr/>
        <p:txBody>
          <a:bodyPr/>
          <a:lstStyle/>
          <a:p>
            <a:fld id="{90A328B2-49A5-4BB4-B13A-D43E2882FACB}" type="slidenum">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68"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9"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0"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1" name="PlaceHolder 5"/>
          <p:cNvSpPr>
            <a:spLocks noGrp="1"/>
          </p:cNvSpPr>
          <p:nvPr>
            <p:ph/>
          </p:nvPr>
        </p:nvSpPr>
        <p:spPr>
          <a:xfrm>
            <a:off x="467784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 name="PlaceHolder 6"/>
          <p:cNvSpPr>
            <a:spLocks noGrp="1"/>
          </p:cNvSpPr>
          <p:nvPr>
            <p:ph type="sldNum" idx="2"/>
          </p:nvPr>
        </p:nvSpPr>
        <p:spPr/>
        <p:txBody>
          <a:bodyPr/>
          <a:lstStyle/>
          <a:p>
            <a:fld id="{EFC9CAC4-4162-40D4-ACA2-5DAA2A7B0369}" type="slidenum">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73" name="PlaceHolder 2"/>
          <p:cNvSpPr>
            <a:spLocks noGrp="1"/>
          </p:cNvSpPr>
          <p:nvPr>
            <p:ph/>
          </p:nvPr>
        </p:nvSpPr>
        <p:spPr>
          <a:xfrm>
            <a:off x="31176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4" name="PlaceHolder 3"/>
          <p:cNvSpPr>
            <a:spLocks noGrp="1"/>
          </p:cNvSpPr>
          <p:nvPr>
            <p:ph/>
          </p:nvPr>
        </p:nvSpPr>
        <p:spPr>
          <a:xfrm>
            <a:off x="319248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5" name="PlaceHolder 4"/>
          <p:cNvSpPr>
            <a:spLocks noGrp="1"/>
          </p:cNvSpPr>
          <p:nvPr>
            <p:ph/>
          </p:nvPr>
        </p:nvSpPr>
        <p:spPr>
          <a:xfrm>
            <a:off x="607320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6" name="PlaceHolder 5"/>
          <p:cNvSpPr>
            <a:spLocks noGrp="1"/>
          </p:cNvSpPr>
          <p:nvPr>
            <p:ph/>
          </p:nvPr>
        </p:nvSpPr>
        <p:spPr>
          <a:xfrm>
            <a:off x="31176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7" name="PlaceHolder 6"/>
          <p:cNvSpPr>
            <a:spLocks noGrp="1"/>
          </p:cNvSpPr>
          <p:nvPr>
            <p:ph/>
          </p:nvPr>
        </p:nvSpPr>
        <p:spPr>
          <a:xfrm>
            <a:off x="319248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8" name="PlaceHolder 7"/>
          <p:cNvSpPr>
            <a:spLocks noGrp="1"/>
          </p:cNvSpPr>
          <p:nvPr>
            <p:ph/>
          </p:nvPr>
        </p:nvSpPr>
        <p:spPr>
          <a:xfrm>
            <a:off x="607320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 name="PlaceHolder 8"/>
          <p:cNvSpPr>
            <a:spLocks noGrp="1"/>
          </p:cNvSpPr>
          <p:nvPr>
            <p:ph type="sldNum" idx="2"/>
          </p:nvPr>
        </p:nvSpPr>
        <p:spPr/>
        <p:txBody>
          <a:bodyPr/>
          <a:lstStyle/>
          <a:p>
            <a:fld id="{38C9490D-3B70-4BBB-A64C-71ED81256962}" type="slidenum">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3"/>
          </p:nvPr>
        </p:nvSpPr>
        <p:spPr/>
        <p:txBody>
          <a:bodyPr/>
          <a:lstStyle/>
          <a:p>
            <a:fld id="{E2B9B2DE-1B3B-41EC-87A0-BCFE8863A69B}" type="slidenum">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84" name="PlaceHolder 2"/>
          <p:cNvSpPr>
            <a:spLocks noGrp="1"/>
          </p:cNvSpPr>
          <p:nvPr>
            <p:ph type="subTitle"/>
          </p:nvPr>
        </p:nvSpPr>
        <p:spPr>
          <a:xfrm>
            <a:off x="311760" y="1152360"/>
            <a:ext cx="8520120" cy="34160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sldNum" idx="3"/>
          </p:nvPr>
        </p:nvSpPr>
        <p:spPr/>
        <p:txBody>
          <a:bodyPr/>
          <a:lstStyle/>
          <a:p>
            <a:fld id="{CC772140-A975-43A7-9A29-5320A73AA9C7}" type="slidenum">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86" name="PlaceHolder 2"/>
          <p:cNvSpPr>
            <a:spLocks noGrp="1"/>
          </p:cNvSpPr>
          <p:nvPr>
            <p:ph/>
          </p:nvPr>
        </p:nvSpPr>
        <p:spPr>
          <a:xfrm>
            <a:off x="311760" y="1152360"/>
            <a:ext cx="852012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4" name="PlaceHolder 3"/>
          <p:cNvSpPr>
            <a:spLocks noGrp="1"/>
          </p:cNvSpPr>
          <p:nvPr>
            <p:ph type="sldNum" idx="3"/>
          </p:nvPr>
        </p:nvSpPr>
        <p:spPr/>
        <p:txBody>
          <a:bodyPr/>
          <a:lstStyle/>
          <a:p>
            <a:fld id="{4C4A394D-2297-4161-825C-6ECDB16DE3F9}" type="slidenum">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88"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89"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sldNum" idx="3"/>
          </p:nvPr>
        </p:nvSpPr>
        <p:spPr/>
        <p:txBody>
          <a:bodyPr/>
          <a:lstStyle/>
          <a:p>
            <a:fld id="{6523A1F7-8B0E-44C3-B546-BFBCA4C51B60}" type="slidenum">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 name="PlaceHolder 2"/>
          <p:cNvSpPr>
            <a:spLocks noGrp="1"/>
          </p:cNvSpPr>
          <p:nvPr>
            <p:ph type="sldNum" idx="3"/>
          </p:nvPr>
        </p:nvSpPr>
        <p:spPr/>
        <p:txBody>
          <a:bodyPr/>
          <a:lstStyle/>
          <a:p>
            <a:fld id="{E95C6A8D-028F-4BD5-ADF0-B29B36A25978}"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6" name="PlaceHolder 2"/>
          <p:cNvSpPr>
            <a:spLocks noGrp="1"/>
          </p:cNvSpPr>
          <p:nvPr>
            <p:ph/>
          </p:nvPr>
        </p:nvSpPr>
        <p:spPr>
          <a:xfrm>
            <a:off x="311760" y="1152360"/>
            <a:ext cx="852012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4" name="PlaceHolder 3"/>
          <p:cNvSpPr>
            <a:spLocks noGrp="1"/>
          </p:cNvSpPr>
          <p:nvPr>
            <p:ph type="sldNum" idx="1"/>
          </p:nvPr>
        </p:nvSpPr>
        <p:spPr/>
        <p:txBody>
          <a:bodyPr/>
          <a:lstStyle/>
          <a:p>
            <a:fld id="{1676FC34-EF92-4506-A6CF-E06E3BBD778B}" type="slidenum">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311760" y="444960"/>
            <a:ext cx="8520120" cy="26546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sldNum" idx="3"/>
          </p:nvPr>
        </p:nvSpPr>
        <p:spPr/>
        <p:txBody>
          <a:bodyPr/>
          <a:lstStyle/>
          <a:p>
            <a:fld id="{F2935E5B-D7C1-42E9-912D-043C7589088F}" type="slidenum">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93"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4"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5"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3"/>
          </p:nvPr>
        </p:nvSpPr>
        <p:spPr/>
        <p:txBody>
          <a:bodyPr/>
          <a:lstStyle/>
          <a:p>
            <a:fld id="{80EE951C-262C-43CF-85AF-9E7C3B0A9D9F}" type="slidenum">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97"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8"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9" name="PlaceHolder 4"/>
          <p:cNvSpPr>
            <a:spLocks noGrp="1"/>
          </p:cNvSpPr>
          <p:nvPr>
            <p:ph/>
          </p:nvPr>
        </p:nvSpPr>
        <p:spPr>
          <a:xfrm>
            <a:off x="467784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3"/>
          </p:nvPr>
        </p:nvSpPr>
        <p:spPr/>
        <p:txBody>
          <a:bodyPr/>
          <a:lstStyle/>
          <a:p>
            <a:fld id="{42A2D76A-07C6-4924-ACF1-D8799A7A0799}" type="slidenum">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01"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02"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03" name="PlaceHolder 4"/>
          <p:cNvSpPr>
            <a:spLocks noGrp="1"/>
          </p:cNvSpPr>
          <p:nvPr>
            <p:ph/>
          </p:nvPr>
        </p:nvSpPr>
        <p:spPr>
          <a:xfrm>
            <a:off x="311760" y="293688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3"/>
          </p:nvPr>
        </p:nvSpPr>
        <p:spPr/>
        <p:txBody>
          <a:bodyPr/>
          <a:lstStyle/>
          <a:p>
            <a:fld id="{8CF8C11F-6801-4465-BC82-8ECE5361F1D7}" type="slidenum">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05" name="PlaceHolder 2"/>
          <p:cNvSpPr>
            <a:spLocks noGrp="1"/>
          </p:cNvSpPr>
          <p:nvPr>
            <p:ph/>
          </p:nvPr>
        </p:nvSpPr>
        <p:spPr>
          <a:xfrm>
            <a:off x="311760" y="115236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06" name="PlaceHolder 3"/>
          <p:cNvSpPr>
            <a:spLocks noGrp="1"/>
          </p:cNvSpPr>
          <p:nvPr>
            <p:ph/>
          </p:nvPr>
        </p:nvSpPr>
        <p:spPr>
          <a:xfrm>
            <a:off x="311760" y="293688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sldNum" idx="3"/>
          </p:nvPr>
        </p:nvSpPr>
        <p:spPr/>
        <p:txBody>
          <a:bodyPr/>
          <a:lstStyle/>
          <a:p>
            <a:fld id="{A9E45B2D-A280-409A-A2D8-075975B518E6}" type="slidenum">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08"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09"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0"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1" name="PlaceHolder 5"/>
          <p:cNvSpPr>
            <a:spLocks noGrp="1"/>
          </p:cNvSpPr>
          <p:nvPr>
            <p:ph/>
          </p:nvPr>
        </p:nvSpPr>
        <p:spPr>
          <a:xfrm>
            <a:off x="467784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 name="PlaceHolder 6"/>
          <p:cNvSpPr>
            <a:spLocks noGrp="1"/>
          </p:cNvSpPr>
          <p:nvPr>
            <p:ph type="sldNum" idx="3"/>
          </p:nvPr>
        </p:nvSpPr>
        <p:spPr/>
        <p:txBody>
          <a:bodyPr/>
          <a:lstStyle/>
          <a:p>
            <a:fld id="{5CE5F055-BD6E-4B0A-806C-F34EA153D89C}" type="slidenum">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13" name="PlaceHolder 2"/>
          <p:cNvSpPr>
            <a:spLocks noGrp="1"/>
          </p:cNvSpPr>
          <p:nvPr>
            <p:ph/>
          </p:nvPr>
        </p:nvSpPr>
        <p:spPr>
          <a:xfrm>
            <a:off x="31176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4" name="PlaceHolder 3"/>
          <p:cNvSpPr>
            <a:spLocks noGrp="1"/>
          </p:cNvSpPr>
          <p:nvPr>
            <p:ph/>
          </p:nvPr>
        </p:nvSpPr>
        <p:spPr>
          <a:xfrm>
            <a:off x="319248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5" name="PlaceHolder 4"/>
          <p:cNvSpPr>
            <a:spLocks noGrp="1"/>
          </p:cNvSpPr>
          <p:nvPr>
            <p:ph/>
          </p:nvPr>
        </p:nvSpPr>
        <p:spPr>
          <a:xfrm>
            <a:off x="607320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6" name="PlaceHolder 5"/>
          <p:cNvSpPr>
            <a:spLocks noGrp="1"/>
          </p:cNvSpPr>
          <p:nvPr>
            <p:ph/>
          </p:nvPr>
        </p:nvSpPr>
        <p:spPr>
          <a:xfrm>
            <a:off x="31176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7" name="PlaceHolder 6"/>
          <p:cNvSpPr>
            <a:spLocks noGrp="1"/>
          </p:cNvSpPr>
          <p:nvPr>
            <p:ph/>
          </p:nvPr>
        </p:nvSpPr>
        <p:spPr>
          <a:xfrm>
            <a:off x="319248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18" name="PlaceHolder 7"/>
          <p:cNvSpPr>
            <a:spLocks noGrp="1"/>
          </p:cNvSpPr>
          <p:nvPr>
            <p:ph/>
          </p:nvPr>
        </p:nvSpPr>
        <p:spPr>
          <a:xfrm>
            <a:off x="607320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 name="PlaceHolder 8"/>
          <p:cNvSpPr>
            <a:spLocks noGrp="1"/>
          </p:cNvSpPr>
          <p:nvPr>
            <p:ph type="sldNum" idx="3"/>
          </p:nvPr>
        </p:nvSpPr>
        <p:spPr/>
        <p:txBody>
          <a:bodyPr/>
          <a:lstStyle/>
          <a:p>
            <a:fld id="{6FF78EB4-9A2D-4265-AD74-A63CB0314DBF}" type="slidenum">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4"/>
          </p:nvPr>
        </p:nvSpPr>
        <p:spPr/>
        <p:txBody>
          <a:bodyPr/>
          <a:lstStyle/>
          <a:p>
            <a:fld id="{8B8A2A31-D5A2-432F-B3A4-38A76E6091B7}" type="slidenum">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23"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24" name="PlaceHolder 2"/>
          <p:cNvSpPr>
            <a:spLocks noGrp="1"/>
          </p:cNvSpPr>
          <p:nvPr>
            <p:ph type="subTitle"/>
          </p:nvPr>
        </p:nvSpPr>
        <p:spPr>
          <a:xfrm>
            <a:off x="311760" y="1152360"/>
            <a:ext cx="8520120" cy="34160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sldNum" idx="4"/>
          </p:nvPr>
        </p:nvSpPr>
        <p:spPr/>
        <p:txBody>
          <a:bodyPr/>
          <a:lstStyle/>
          <a:p>
            <a:fld id="{D589AC03-D701-416A-B402-9B101DB5840B}" type="slidenum">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26" name="PlaceHolder 2"/>
          <p:cNvSpPr>
            <a:spLocks noGrp="1"/>
          </p:cNvSpPr>
          <p:nvPr>
            <p:ph/>
          </p:nvPr>
        </p:nvSpPr>
        <p:spPr>
          <a:xfrm>
            <a:off x="311760" y="1152360"/>
            <a:ext cx="852012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4" name="PlaceHolder 3"/>
          <p:cNvSpPr>
            <a:spLocks noGrp="1"/>
          </p:cNvSpPr>
          <p:nvPr>
            <p:ph type="sldNum" idx="4"/>
          </p:nvPr>
        </p:nvSpPr>
        <p:spPr/>
        <p:txBody>
          <a:bodyPr/>
          <a:lstStyle/>
          <a:p>
            <a:fld id="{585A0E8D-9242-4EF0-898A-E1578E4A4780}"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8"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sldNum" idx="1"/>
          </p:nvPr>
        </p:nvSpPr>
        <p:spPr/>
        <p:txBody>
          <a:bodyPr/>
          <a:lstStyle/>
          <a:p>
            <a:fld id="{5A7AA94E-8D2C-4EE4-8ECD-983F5CC6766C}" type="slidenum">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28"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29"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sldNum" idx="4"/>
          </p:nvPr>
        </p:nvSpPr>
        <p:spPr/>
        <p:txBody>
          <a:bodyPr/>
          <a:lstStyle/>
          <a:p>
            <a:fld id="{DA4A38F6-1487-4ED3-9256-0EE89CEC0664}" type="slidenum">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 name="PlaceHolder 2"/>
          <p:cNvSpPr>
            <a:spLocks noGrp="1"/>
          </p:cNvSpPr>
          <p:nvPr>
            <p:ph type="sldNum" idx="4"/>
          </p:nvPr>
        </p:nvSpPr>
        <p:spPr/>
        <p:txBody>
          <a:bodyPr/>
          <a:lstStyle/>
          <a:p>
            <a:fld id="{B20FE58F-AA1A-48EB-9FC7-11ECF4112319}" type="slidenum">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1" name="PlaceHolder 1"/>
          <p:cNvSpPr>
            <a:spLocks noGrp="1"/>
          </p:cNvSpPr>
          <p:nvPr>
            <p:ph type="subTitle"/>
          </p:nvPr>
        </p:nvSpPr>
        <p:spPr>
          <a:xfrm>
            <a:off x="311760" y="444960"/>
            <a:ext cx="8520120" cy="26546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sldNum" idx="4"/>
          </p:nvPr>
        </p:nvSpPr>
        <p:spPr/>
        <p:txBody>
          <a:bodyPr/>
          <a:lstStyle/>
          <a:p>
            <a:fld id="{17E14071-C282-42C0-9D64-76BCC36164F4}" type="slidenum">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33"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34"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35"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4"/>
          </p:nvPr>
        </p:nvSpPr>
        <p:spPr/>
        <p:txBody>
          <a:bodyPr/>
          <a:lstStyle/>
          <a:p>
            <a:fld id="{359D976C-CC66-44DC-88E4-AFBEC7BB8803}" type="slidenum">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37"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38"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39" name="PlaceHolder 4"/>
          <p:cNvSpPr>
            <a:spLocks noGrp="1"/>
          </p:cNvSpPr>
          <p:nvPr>
            <p:ph/>
          </p:nvPr>
        </p:nvSpPr>
        <p:spPr>
          <a:xfrm>
            <a:off x="467784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4"/>
          </p:nvPr>
        </p:nvSpPr>
        <p:spPr/>
        <p:txBody>
          <a:bodyPr/>
          <a:lstStyle/>
          <a:p>
            <a:fld id="{65CBEB56-9A65-44C7-9ECF-F02686B25A12}" type="slidenum">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41"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42"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43" name="PlaceHolder 4"/>
          <p:cNvSpPr>
            <a:spLocks noGrp="1"/>
          </p:cNvSpPr>
          <p:nvPr>
            <p:ph/>
          </p:nvPr>
        </p:nvSpPr>
        <p:spPr>
          <a:xfrm>
            <a:off x="311760" y="293688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4"/>
          </p:nvPr>
        </p:nvSpPr>
        <p:spPr/>
        <p:txBody>
          <a:bodyPr/>
          <a:lstStyle/>
          <a:p>
            <a:fld id="{CCFC7CAB-F7A5-4C29-AD54-B45D72D40F12}" type="slidenum">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45" name="PlaceHolder 2"/>
          <p:cNvSpPr>
            <a:spLocks noGrp="1"/>
          </p:cNvSpPr>
          <p:nvPr>
            <p:ph/>
          </p:nvPr>
        </p:nvSpPr>
        <p:spPr>
          <a:xfrm>
            <a:off x="311760" y="115236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46" name="PlaceHolder 3"/>
          <p:cNvSpPr>
            <a:spLocks noGrp="1"/>
          </p:cNvSpPr>
          <p:nvPr>
            <p:ph/>
          </p:nvPr>
        </p:nvSpPr>
        <p:spPr>
          <a:xfrm>
            <a:off x="311760" y="293688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sldNum" idx="4"/>
          </p:nvPr>
        </p:nvSpPr>
        <p:spPr/>
        <p:txBody>
          <a:bodyPr/>
          <a:lstStyle/>
          <a:p>
            <a:fld id="{3122176A-0D69-4D44-801F-8AD4F37C816D}" type="slidenum">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48"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49"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50"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51" name="PlaceHolder 5"/>
          <p:cNvSpPr>
            <a:spLocks noGrp="1"/>
          </p:cNvSpPr>
          <p:nvPr>
            <p:ph/>
          </p:nvPr>
        </p:nvSpPr>
        <p:spPr>
          <a:xfrm>
            <a:off x="467784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 name="PlaceHolder 6"/>
          <p:cNvSpPr>
            <a:spLocks noGrp="1"/>
          </p:cNvSpPr>
          <p:nvPr>
            <p:ph type="sldNum" idx="4"/>
          </p:nvPr>
        </p:nvSpPr>
        <p:spPr/>
        <p:txBody>
          <a:bodyPr/>
          <a:lstStyle/>
          <a:p>
            <a:fld id="{AA011661-7697-4FAF-ABC4-782F3044416A}" type="slidenum">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53" name="PlaceHolder 2"/>
          <p:cNvSpPr>
            <a:spLocks noGrp="1"/>
          </p:cNvSpPr>
          <p:nvPr>
            <p:ph/>
          </p:nvPr>
        </p:nvSpPr>
        <p:spPr>
          <a:xfrm>
            <a:off x="31176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54" name="PlaceHolder 3"/>
          <p:cNvSpPr>
            <a:spLocks noGrp="1"/>
          </p:cNvSpPr>
          <p:nvPr>
            <p:ph/>
          </p:nvPr>
        </p:nvSpPr>
        <p:spPr>
          <a:xfrm>
            <a:off x="319248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55" name="PlaceHolder 4"/>
          <p:cNvSpPr>
            <a:spLocks noGrp="1"/>
          </p:cNvSpPr>
          <p:nvPr>
            <p:ph/>
          </p:nvPr>
        </p:nvSpPr>
        <p:spPr>
          <a:xfrm>
            <a:off x="6073200" y="115236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56" name="PlaceHolder 5"/>
          <p:cNvSpPr>
            <a:spLocks noGrp="1"/>
          </p:cNvSpPr>
          <p:nvPr>
            <p:ph/>
          </p:nvPr>
        </p:nvSpPr>
        <p:spPr>
          <a:xfrm>
            <a:off x="31176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57" name="PlaceHolder 6"/>
          <p:cNvSpPr>
            <a:spLocks noGrp="1"/>
          </p:cNvSpPr>
          <p:nvPr>
            <p:ph/>
          </p:nvPr>
        </p:nvSpPr>
        <p:spPr>
          <a:xfrm>
            <a:off x="319248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58" name="PlaceHolder 7"/>
          <p:cNvSpPr>
            <a:spLocks noGrp="1"/>
          </p:cNvSpPr>
          <p:nvPr>
            <p:ph/>
          </p:nvPr>
        </p:nvSpPr>
        <p:spPr>
          <a:xfrm>
            <a:off x="6073200" y="2936880"/>
            <a:ext cx="274320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 name="PlaceHolder 8"/>
          <p:cNvSpPr>
            <a:spLocks noGrp="1"/>
          </p:cNvSpPr>
          <p:nvPr>
            <p:ph type="sldNum" idx="4"/>
          </p:nvPr>
        </p:nvSpPr>
        <p:spPr/>
        <p:txBody>
          <a:bodyPr/>
          <a:lstStyle/>
          <a:p>
            <a:fld id="{5574381D-AA65-456B-AF79-63BE069CF416}"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 name="PlaceHolder 2"/>
          <p:cNvSpPr>
            <a:spLocks noGrp="1"/>
          </p:cNvSpPr>
          <p:nvPr>
            <p:ph type="sldNum" idx="1"/>
          </p:nvPr>
        </p:nvSpPr>
        <p:spPr/>
        <p:txBody>
          <a:bodyPr/>
          <a:lstStyle/>
          <a:p>
            <a:fld id="{382D02A0-BB07-4855-837C-F35ADFB78236}"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311760" y="444960"/>
            <a:ext cx="8520120" cy="26546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sldNum" idx="1"/>
          </p:nvPr>
        </p:nvSpPr>
        <p:spPr/>
        <p:txBody>
          <a:bodyPr/>
          <a:lstStyle/>
          <a:p>
            <a:fld id="{BDDE8E39-8AB7-4720-AE77-3A00484F9CD0}" type="slidenum">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3"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4"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5"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1"/>
          </p:nvPr>
        </p:nvSpPr>
        <p:spPr/>
        <p:txBody>
          <a:bodyPr/>
          <a:lstStyle/>
          <a:p>
            <a:fld id="{D1DD3A03-E6DF-41A2-AC4B-0D5F6EFC157A}" type="slidenum">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7"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8"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9" name="PlaceHolder 4"/>
          <p:cNvSpPr>
            <a:spLocks noGrp="1"/>
          </p:cNvSpPr>
          <p:nvPr>
            <p:ph/>
          </p:nvPr>
        </p:nvSpPr>
        <p:spPr>
          <a:xfrm>
            <a:off x="4677840" y="293688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1"/>
          </p:nvPr>
        </p:nvSpPr>
        <p:spPr/>
        <p:txBody>
          <a:bodyPr/>
          <a:lstStyle/>
          <a:p>
            <a:fld id="{5E8A369A-E6A1-4878-81EA-4C147D14345C}" type="slidenum">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21"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2"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3" name="PlaceHolder 4"/>
          <p:cNvSpPr>
            <a:spLocks noGrp="1"/>
          </p:cNvSpPr>
          <p:nvPr>
            <p:ph/>
          </p:nvPr>
        </p:nvSpPr>
        <p:spPr>
          <a:xfrm>
            <a:off x="311760" y="2936880"/>
            <a:ext cx="8520120" cy="16293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1"/>
          </p:nvPr>
        </p:nvSpPr>
        <p:spPr/>
        <p:txBody>
          <a:bodyPr/>
          <a:lstStyle/>
          <a:p>
            <a:fld id="{A4DDEBE8-5CCD-4106-A279-61B71684500E}"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r>
              <a:rPr lang="en-US" sz="1400" b="0" strike="noStrike" spc="-1">
                <a:solidFill>
                  <a:srgbClr val="000000"/>
                </a:solidFill>
                <a:latin typeface="Arial"/>
              </a:rPr>
              <a:t>Click to edit the title text format</a:t>
            </a:r>
          </a:p>
        </p:txBody>
      </p:sp>
      <p:sp>
        <p:nvSpPr>
          <p:cNvPr id="4" name="PlaceHolder 2"/>
          <p:cNvSpPr>
            <a:spLocks noGrp="1"/>
          </p:cNvSpPr>
          <p:nvPr>
            <p:ph type="sldNum" idx="1"/>
          </p:nvPr>
        </p:nvSpPr>
        <p:spPr>
          <a:xfrm>
            <a:off x="8472600" y="4663080"/>
            <a:ext cx="548280" cy="393120"/>
          </a:xfrm>
          <a:prstGeom prst="rect">
            <a:avLst/>
          </a:prstGeom>
          <a:noFill/>
          <a:ln w="0">
            <a:noFill/>
          </a:ln>
        </p:spPr>
        <p:txBody>
          <a:bodyPr tIns="91440" bIns="91440" anchor="ctr">
            <a:normAutofit/>
          </a:bodyPr>
          <a:lstStyle>
            <a:lvl1pPr algn="r">
              <a:lnSpc>
                <a:spcPct val="100000"/>
              </a:lnSpc>
              <a:buNone/>
              <a:tabLst>
                <a:tab pos="0" algn="l"/>
              </a:tabLst>
              <a:defRPr lang="en" sz="1200" b="1" strike="noStrike" spc="-1">
                <a:solidFill>
                  <a:srgbClr val="595959"/>
                </a:solidFill>
                <a:latin typeface="Arial"/>
                <a:ea typeface="Arial"/>
              </a:defRPr>
            </a:lvl1pPr>
          </a:lstStyle>
          <a:p>
            <a:pPr algn="r">
              <a:lnSpc>
                <a:spcPct val="100000"/>
              </a:lnSpc>
              <a:buNone/>
              <a:tabLst>
                <a:tab pos="0" algn="l"/>
              </a:tabLst>
            </a:pPr>
            <a:fld id="{0CB8A1FA-E2EF-47F8-8805-D5BF14D65B8E}" type="slidenum">
              <a:rPr lang="en" sz="1200" b="1" strike="noStrike" spc="-1">
                <a:solidFill>
                  <a:srgbClr val="595959"/>
                </a:solidFill>
                <a:latin typeface="Arial"/>
                <a:ea typeface="Arial"/>
              </a:rPr>
              <a:t>‹#›</a:t>
            </a:fld>
            <a:endParaRPr lang="en-US" sz="1200" b="0" strike="noStrike" spc="-1">
              <a:latin typeface="Times New Roman"/>
            </a:endParaRPr>
          </a:p>
        </p:txBody>
      </p:sp>
      <p:sp>
        <p:nvSpPr>
          <p:cNvPr id="2"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r>
              <a:rPr lang="en-US" sz="1400" b="0" strike="noStrike" spc="-1">
                <a:solidFill>
                  <a:srgbClr val="000000"/>
                </a:solidFill>
                <a:latin typeface="Arial"/>
              </a:rPr>
              <a:t>Click to edit the title text format</a:t>
            </a:r>
          </a:p>
        </p:txBody>
      </p:sp>
      <p:sp>
        <p:nvSpPr>
          <p:cNvPr id="40" name="PlaceHolder 2"/>
          <p:cNvSpPr>
            <a:spLocks noGrp="1"/>
          </p:cNvSpPr>
          <p:nvPr>
            <p:ph type="body"/>
          </p:nvPr>
        </p:nvSpPr>
        <p:spPr>
          <a:xfrm>
            <a:off x="311760" y="1152360"/>
            <a:ext cx="8520120" cy="341604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
        <p:nvSpPr>
          <p:cNvPr id="41" name="PlaceHolder 3"/>
          <p:cNvSpPr>
            <a:spLocks noGrp="1"/>
          </p:cNvSpPr>
          <p:nvPr>
            <p:ph type="sldNum" idx="2"/>
          </p:nvPr>
        </p:nvSpPr>
        <p:spPr>
          <a:xfrm>
            <a:off x="8472600" y="4663080"/>
            <a:ext cx="548280" cy="393120"/>
          </a:xfrm>
          <a:prstGeom prst="rect">
            <a:avLst/>
          </a:prstGeom>
          <a:noFill/>
          <a:ln w="0">
            <a:noFill/>
          </a:ln>
        </p:spPr>
        <p:txBody>
          <a:bodyPr tIns="91440" bIns="91440" anchor="ctr">
            <a:normAutofit/>
          </a:bodyPr>
          <a:lstStyle>
            <a:lvl1pPr algn="r">
              <a:lnSpc>
                <a:spcPct val="100000"/>
              </a:lnSpc>
              <a:buNone/>
              <a:tabLst>
                <a:tab pos="0" algn="l"/>
              </a:tabLst>
              <a:defRPr lang="en" sz="1200" b="1" strike="noStrike" spc="-1">
                <a:solidFill>
                  <a:srgbClr val="595959"/>
                </a:solidFill>
                <a:latin typeface="Arial"/>
                <a:ea typeface="Arial"/>
              </a:defRPr>
            </a:lvl1pPr>
          </a:lstStyle>
          <a:p>
            <a:pPr algn="r">
              <a:lnSpc>
                <a:spcPct val="100000"/>
              </a:lnSpc>
              <a:buNone/>
              <a:tabLst>
                <a:tab pos="0" algn="l"/>
              </a:tabLst>
            </a:pPr>
            <a:fld id="{5B97A689-1B78-44E6-B9AF-5B94F5DBBABA}" type="slidenum">
              <a:rPr lang="en" sz="1200" b="1" strike="noStrike" spc="-1">
                <a:solidFill>
                  <a:srgbClr val="595959"/>
                </a:solidFill>
                <a:latin typeface="Arial"/>
                <a:ea typeface="Arial"/>
              </a:rPr>
              <a:t>‹#›</a:t>
            </a:fld>
            <a:endParaRPr lang="en-US" sz="1200" b="0" strike="noStrike" spc="-1">
              <a:latin typeface="Times New Roman"/>
            </a:endParaRPr>
          </a:p>
        </p:txBody>
      </p:sp>
      <p:pic>
        <p:nvPicPr>
          <p:cNvPr id="42" name="Google Shape;21;p4"/>
          <p:cNvPicPr/>
          <p:nvPr/>
        </p:nvPicPr>
        <p:blipFill>
          <a:blip r:embed="rId14"/>
          <a:srcRect l="11904" t="10435" r="9490"/>
          <a:stretch/>
        </p:blipFill>
        <p:spPr>
          <a:xfrm>
            <a:off x="8215560" y="0"/>
            <a:ext cx="928080" cy="10576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9" name="PlaceHolder 1"/>
          <p:cNvSpPr>
            <a:spLocks noGrp="1"/>
          </p:cNvSpPr>
          <p:nvPr>
            <p:ph type="title"/>
          </p:nvPr>
        </p:nvSpPr>
        <p:spPr>
          <a:xfrm>
            <a:off x="311760" y="2151000"/>
            <a:ext cx="8520120" cy="841320"/>
          </a:xfrm>
          <a:prstGeom prst="rect">
            <a:avLst/>
          </a:prstGeom>
          <a:noFill/>
          <a:ln w="0">
            <a:noFill/>
          </a:ln>
        </p:spPr>
        <p:txBody>
          <a:bodyPr lIns="0" tIns="0" rIns="0" bIns="0" anchor="ctr">
            <a:noAutofit/>
          </a:bodyPr>
          <a:lstStyle/>
          <a:p>
            <a:r>
              <a:rPr lang="en-US" sz="1400" b="0" strike="noStrike" spc="-1">
                <a:solidFill>
                  <a:srgbClr val="000000"/>
                </a:solidFill>
                <a:latin typeface="Arial"/>
              </a:rPr>
              <a:t>Click to edit the title text format</a:t>
            </a:r>
          </a:p>
        </p:txBody>
      </p:sp>
      <p:sp>
        <p:nvSpPr>
          <p:cNvPr id="80" name="PlaceHolder 2"/>
          <p:cNvSpPr>
            <a:spLocks noGrp="1"/>
          </p:cNvSpPr>
          <p:nvPr>
            <p:ph type="sldNum" idx="3"/>
          </p:nvPr>
        </p:nvSpPr>
        <p:spPr>
          <a:xfrm>
            <a:off x="8472600" y="4663080"/>
            <a:ext cx="548280" cy="393120"/>
          </a:xfrm>
          <a:prstGeom prst="rect">
            <a:avLst/>
          </a:prstGeom>
          <a:noFill/>
          <a:ln w="0">
            <a:noFill/>
          </a:ln>
        </p:spPr>
        <p:txBody>
          <a:bodyPr tIns="91440" bIns="91440" anchor="ctr">
            <a:normAutofit/>
          </a:bodyPr>
          <a:lstStyle>
            <a:lvl1pPr algn="r">
              <a:lnSpc>
                <a:spcPct val="100000"/>
              </a:lnSpc>
              <a:buNone/>
              <a:tabLst>
                <a:tab pos="0" algn="l"/>
              </a:tabLst>
              <a:defRPr lang="en" sz="1200" b="1" strike="noStrike" spc="-1">
                <a:solidFill>
                  <a:srgbClr val="595959"/>
                </a:solidFill>
                <a:latin typeface="Arial"/>
                <a:ea typeface="Arial"/>
              </a:defRPr>
            </a:lvl1pPr>
          </a:lstStyle>
          <a:p>
            <a:pPr algn="r">
              <a:lnSpc>
                <a:spcPct val="100000"/>
              </a:lnSpc>
              <a:buNone/>
              <a:tabLst>
                <a:tab pos="0" algn="l"/>
              </a:tabLst>
            </a:pPr>
            <a:fld id="{16C46665-E1AD-40EA-AE6B-443EF95847F4}" type="slidenum">
              <a:rPr lang="en" sz="1200" b="1" strike="noStrike" spc="-1">
                <a:solidFill>
                  <a:srgbClr val="595959"/>
                </a:solidFill>
                <a:latin typeface="Arial"/>
                <a:ea typeface="Arial"/>
              </a:rPr>
              <a:t>‹#›</a:t>
            </a:fld>
            <a:endParaRPr lang="en-US" sz="1200" b="0" strike="noStrike" spc="-1">
              <a:latin typeface="Times New Roman"/>
            </a:endParaRPr>
          </a:p>
        </p:txBody>
      </p:sp>
      <p:pic>
        <p:nvPicPr>
          <p:cNvPr id="81" name="Google Shape;16;p3"/>
          <p:cNvPicPr/>
          <p:nvPr/>
        </p:nvPicPr>
        <p:blipFill>
          <a:blip r:embed="rId14"/>
          <a:srcRect l="11904" t="10435" r="9490"/>
          <a:stretch/>
        </p:blipFill>
        <p:spPr>
          <a:xfrm>
            <a:off x="8215560" y="0"/>
            <a:ext cx="928080" cy="1057680"/>
          </a:xfrm>
          <a:prstGeom prst="rect">
            <a:avLst/>
          </a:prstGeom>
          <a:ln w="0">
            <a:noFill/>
          </a:ln>
        </p:spPr>
      </p:pic>
      <p:sp>
        <p:nvSpPr>
          <p:cNvPr id="82"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9" name="PlaceHolder 1"/>
          <p:cNvSpPr>
            <a:spLocks noGrp="1"/>
          </p:cNvSpPr>
          <p:nvPr>
            <p:ph type="sldNum" idx="4"/>
          </p:nvPr>
        </p:nvSpPr>
        <p:spPr>
          <a:xfrm>
            <a:off x="8472600" y="4663080"/>
            <a:ext cx="548280" cy="393120"/>
          </a:xfrm>
          <a:prstGeom prst="rect">
            <a:avLst/>
          </a:prstGeom>
          <a:noFill/>
          <a:ln w="0">
            <a:noFill/>
          </a:ln>
        </p:spPr>
        <p:txBody>
          <a:bodyPr tIns="91440" bIns="91440" anchor="ctr">
            <a:normAutofit/>
          </a:bodyPr>
          <a:lstStyle>
            <a:lvl1pPr algn="r">
              <a:lnSpc>
                <a:spcPct val="100000"/>
              </a:lnSpc>
              <a:buNone/>
              <a:tabLst>
                <a:tab pos="0" algn="l"/>
              </a:tabLst>
              <a:defRPr lang="en" sz="1200" b="1" strike="noStrike" spc="-1">
                <a:solidFill>
                  <a:srgbClr val="595959"/>
                </a:solidFill>
                <a:latin typeface="Arial"/>
                <a:ea typeface="Arial"/>
              </a:defRPr>
            </a:lvl1pPr>
          </a:lstStyle>
          <a:p>
            <a:pPr algn="r">
              <a:lnSpc>
                <a:spcPct val="100000"/>
              </a:lnSpc>
              <a:buNone/>
              <a:tabLst>
                <a:tab pos="0" algn="l"/>
              </a:tabLst>
            </a:pPr>
            <a:fld id="{0584DD22-9C66-4EC8-AA48-61806B12541D}" type="slidenum">
              <a:rPr lang="en" sz="1200" b="1" strike="noStrike" spc="-1">
                <a:solidFill>
                  <a:srgbClr val="595959"/>
                </a:solidFill>
                <a:latin typeface="Arial"/>
                <a:ea typeface="Arial"/>
              </a:rPr>
              <a:t>‹#›</a:t>
            </a:fld>
            <a:endParaRPr lang="en-US" sz="1200" b="0" strike="noStrike" spc="-1">
              <a:latin typeface="Times New Roman"/>
            </a:endParaRPr>
          </a:p>
        </p:txBody>
      </p:sp>
      <p:pic>
        <p:nvPicPr>
          <p:cNvPr id="120" name="Google Shape;52;p12"/>
          <p:cNvPicPr/>
          <p:nvPr/>
        </p:nvPicPr>
        <p:blipFill>
          <a:blip r:embed="rId14"/>
          <a:srcRect l="11904" t="10435" r="9490"/>
          <a:stretch/>
        </p:blipFill>
        <p:spPr>
          <a:xfrm>
            <a:off x="8215560" y="0"/>
            <a:ext cx="928080" cy="1057680"/>
          </a:xfrm>
          <a:prstGeom prst="rect">
            <a:avLst/>
          </a:prstGeom>
          <a:ln w="0">
            <a:noFill/>
          </a:ln>
        </p:spPr>
      </p:pic>
      <p:sp>
        <p:nvSpPr>
          <p:cNvPr id="121" name="PlaceHolder 2"/>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r>
              <a:rPr lang="en-US" sz="1400" b="0" strike="noStrike" spc="-1">
                <a:solidFill>
                  <a:srgbClr val="000000"/>
                </a:solidFill>
                <a:latin typeface="Arial"/>
              </a:rPr>
              <a:t>Click to edit the title text format</a:t>
            </a:r>
          </a:p>
        </p:txBody>
      </p:sp>
      <p:sp>
        <p:nvSpPr>
          <p:cNvPr id="122"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mobaxterm.mobatek.net/download.html" TargetMode="External"/><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hyperlink" Target="mailto:kps5442@psu.edu" TargetMode="Externa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woodtv.com/weather/weather-news/with-few-thunderstorms-so-far-this-year-little-chance-severe-weather/" TargetMode="Externa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hyperlink" Target="https://geohackweek.github.io/nDarrays/02-xarray-architecture/"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hyperlink" Target="https://pennstate.service-now.com/kb?id=kb_article_view&amp;sysparm_article=KB0013431&amp;sys_kb_id=2c32368a478edd103c7a9362736d4308&amp;spa=1" TargetMode="Externa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britannica.com/technology/computer" TargetMode="External"/><Relationship Id="rId1" Type="http://schemas.openxmlformats.org/officeDocument/2006/relationships/slideLayout" Target="../slideLayouts/slideLayout2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3" Type="http://schemas.openxmlformats.org/officeDocument/2006/relationships/hyperlink" Target="https://www.astro.umd.edu/~ricotti/NEWWEB/teaching/ASTR415/old_lectures/unix.pdf" TargetMode="External"/><Relationship Id="rId2" Type="http://schemas.openxmlformats.org/officeDocument/2006/relationships/hyperlink" Target="https://www.youtube.com/watch?v=oxuRxtrO2Ag" TargetMode="External"/><Relationship Id="rId1" Type="http://schemas.openxmlformats.org/officeDocument/2006/relationships/slideLayout" Target="../slideLayouts/slideLayout15.xml"/><Relationship Id="rId5" Type="http://schemas.openxmlformats.org/officeDocument/2006/relationships/hyperlink" Target="https://www.icds.psu.edu/computing-services/roar-training-series/" TargetMode="External"/><Relationship Id="rId4" Type="http://schemas.openxmlformats.org/officeDocument/2006/relationships/hyperlink" Target="https://files.fosswire.com/2007/08/fwunixref.pdf"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hyperlink" Target="https://hackernoon.com/hn-images/1*2Pw7--evUBCs5IJVTuqI2A.png" TargetMode="External"/><Relationship Id="rId5" Type="http://schemas.openxmlformats.org/officeDocument/2006/relationships/hyperlink" Target="http://i.imgur.com/JqoHi81.jpg" TargetMode="Externa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PlaceHolder 1"/>
          <p:cNvSpPr>
            <a:spLocks noGrp="1"/>
          </p:cNvSpPr>
          <p:nvPr>
            <p:ph type="title"/>
          </p:nvPr>
        </p:nvSpPr>
        <p:spPr>
          <a:xfrm>
            <a:off x="311760" y="58680"/>
            <a:ext cx="8520120" cy="1708920"/>
          </a:xfrm>
          <a:prstGeom prst="rect">
            <a:avLst/>
          </a:prstGeom>
          <a:noFill/>
          <a:ln w="0">
            <a:noFill/>
          </a:ln>
        </p:spPr>
        <p:txBody>
          <a:bodyPr tIns="91440" bIns="91440" anchor="b">
            <a:normAutofit fontScale="96000"/>
          </a:bodyPr>
          <a:lstStyle/>
          <a:p>
            <a:pPr algn="ctr">
              <a:lnSpc>
                <a:spcPct val="100000"/>
              </a:lnSpc>
              <a:buNone/>
              <a:tabLst>
                <a:tab pos="0" algn="l"/>
              </a:tabLst>
            </a:pPr>
            <a:r>
              <a:rPr lang="en" sz="5200" b="0" strike="noStrike" spc="-1" dirty="0">
                <a:solidFill>
                  <a:srgbClr val="000000"/>
                </a:solidFill>
                <a:latin typeface="Arial"/>
                <a:ea typeface="Arial"/>
              </a:rPr>
              <a:t>Meteo Student Linux Workshop</a:t>
            </a:r>
            <a:endParaRPr lang="en-US" sz="5200" b="0" strike="noStrike" spc="-1" dirty="0">
              <a:solidFill>
                <a:srgbClr val="000000"/>
              </a:solidFill>
              <a:latin typeface="Arial"/>
            </a:endParaRPr>
          </a:p>
        </p:txBody>
      </p:sp>
      <p:sp>
        <p:nvSpPr>
          <p:cNvPr id="166" name="PlaceHolder 2"/>
          <p:cNvSpPr>
            <a:spLocks noGrp="1"/>
          </p:cNvSpPr>
          <p:nvPr>
            <p:ph type="subTitle"/>
          </p:nvPr>
        </p:nvSpPr>
        <p:spPr>
          <a:xfrm>
            <a:off x="311760" y="3961800"/>
            <a:ext cx="8520120" cy="1181520"/>
          </a:xfrm>
          <a:prstGeom prst="rect">
            <a:avLst/>
          </a:prstGeom>
          <a:noFill/>
          <a:ln w="0">
            <a:noFill/>
          </a:ln>
        </p:spPr>
        <p:txBody>
          <a:bodyPr tIns="91440" bIns="91440" anchor="t">
            <a:noAutofit/>
          </a:bodyPr>
          <a:lstStyle/>
          <a:p>
            <a:pPr algn="ctr">
              <a:lnSpc>
                <a:spcPct val="115000"/>
              </a:lnSpc>
              <a:buNone/>
              <a:tabLst>
                <a:tab pos="0" algn="l"/>
              </a:tabLst>
            </a:pPr>
            <a:r>
              <a:rPr lang="en" sz="1800" b="0" strike="noStrike" spc="-1" dirty="0">
                <a:solidFill>
                  <a:srgbClr val="000000"/>
                </a:solidFill>
                <a:latin typeface="Arial"/>
                <a:ea typeface="Arial"/>
              </a:rPr>
              <a:t>Penn State Department of Meteorology and Atmospheric Science</a:t>
            </a:r>
            <a:endParaRPr lang="en-US" sz="1800" b="0" strike="noStrike" spc="-1" dirty="0">
              <a:latin typeface="Arial"/>
            </a:endParaRPr>
          </a:p>
          <a:p>
            <a:pPr algn="ctr">
              <a:lnSpc>
                <a:spcPct val="115000"/>
              </a:lnSpc>
              <a:buNone/>
              <a:tabLst>
                <a:tab pos="0" algn="l"/>
              </a:tabLst>
            </a:pPr>
            <a:r>
              <a:rPr lang="en-US" sz="1800" b="0" strike="noStrike" spc="-1" dirty="0">
                <a:solidFill>
                  <a:srgbClr val="000000"/>
                </a:solidFill>
                <a:latin typeface="Arial"/>
                <a:ea typeface="Arial"/>
              </a:rPr>
              <a:t>PSU Weather Data Science Club</a:t>
            </a:r>
            <a:endParaRPr lang="en-US" sz="1800" b="0" strike="noStrike" spc="-1" dirty="0">
              <a:latin typeface="Arial"/>
            </a:endParaRPr>
          </a:p>
          <a:p>
            <a:pPr algn="ctr">
              <a:lnSpc>
                <a:spcPct val="115000"/>
              </a:lnSpc>
              <a:buNone/>
              <a:tabLst>
                <a:tab pos="0" algn="l"/>
              </a:tabLst>
            </a:pPr>
            <a:r>
              <a:rPr lang="en" sz="1800" b="0" strike="noStrike" spc="-1" dirty="0">
                <a:solidFill>
                  <a:srgbClr val="000000"/>
                </a:solidFill>
                <a:latin typeface="Arial"/>
                <a:ea typeface="Arial"/>
              </a:rPr>
              <a:t>3 October 2022</a:t>
            </a:r>
            <a:endParaRPr lang="en-US" sz="1800" b="0" strike="noStrike" spc="-1" dirty="0">
              <a:latin typeface="Arial"/>
            </a:endParaRPr>
          </a:p>
        </p:txBody>
      </p:sp>
      <p:pic>
        <p:nvPicPr>
          <p:cNvPr id="167" name="Google Shape;59;p13"/>
          <p:cNvPicPr/>
          <p:nvPr/>
        </p:nvPicPr>
        <p:blipFill>
          <a:blip r:embed="rId2"/>
          <a:stretch/>
        </p:blipFill>
        <p:spPr>
          <a:xfrm>
            <a:off x="2231640" y="1644840"/>
            <a:ext cx="4680360" cy="2316600"/>
          </a:xfrm>
          <a:prstGeom prst="rect">
            <a:avLst/>
          </a:prstGeom>
          <a:ln w="0">
            <a:noFill/>
          </a:ln>
        </p:spPr>
      </p:pic>
      <p:pic>
        <p:nvPicPr>
          <p:cNvPr id="168" name="Picture 167"/>
          <p:cNvPicPr/>
          <p:nvPr/>
        </p:nvPicPr>
        <p:blipFill>
          <a:blip r:embed="rId3"/>
          <a:stretch/>
        </p:blipFill>
        <p:spPr>
          <a:xfrm>
            <a:off x="8001360" y="4744080"/>
            <a:ext cx="1143000" cy="399960"/>
          </a:xfrm>
          <a:prstGeom prst="rect">
            <a:avLst/>
          </a:prstGeom>
          <a:ln w="0">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0000"/>
          </a:bodyPr>
          <a:lstStyle/>
          <a:p>
            <a:pPr>
              <a:lnSpc>
                <a:spcPct val="100000"/>
              </a:lnSpc>
              <a:buNone/>
              <a:tabLst>
                <a:tab pos="0" algn="l"/>
              </a:tabLst>
            </a:pPr>
            <a:r>
              <a:rPr lang="en" sz="2800" b="0" strike="noStrike" spc="-1">
                <a:solidFill>
                  <a:srgbClr val="000000"/>
                </a:solidFill>
                <a:latin typeface="Arial"/>
                <a:ea typeface="Arial"/>
              </a:rPr>
              <a:t>Downloading MobaXterm on the Walker Workstations</a:t>
            </a:r>
            <a:endParaRPr lang="en-US" sz="2800" b="0" strike="noStrike" spc="-1">
              <a:solidFill>
                <a:srgbClr val="000000"/>
              </a:solidFill>
              <a:latin typeface="Arial"/>
            </a:endParaRPr>
          </a:p>
        </p:txBody>
      </p:sp>
      <p:sp>
        <p:nvSpPr>
          <p:cNvPr id="242" name="PlaceHolder 2"/>
          <p:cNvSpPr>
            <a:spLocks noGrp="1"/>
          </p:cNvSpPr>
          <p:nvPr>
            <p:ph/>
          </p:nvPr>
        </p:nvSpPr>
        <p:spPr>
          <a:xfrm>
            <a:off x="311760" y="1152360"/>
            <a:ext cx="6992280" cy="3416040"/>
          </a:xfrm>
          <a:prstGeom prst="rect">
            <a:avLst/>
          </a:prstGeom>
          <a:noFill/>
          <a:ln w="0">
            <a:noFill/>
          </a:ln>
        </p:spPr>
        <p:txBody>
          <a:bodyPr tIns="91440" bIns="91440" anchor="t">
            <a:normAutofit/>
          </a:bodyPr>
          <a:lstStyle/>
          <a:p>
            <a:pPr marL="457200" indent="-343080">
              <a:lnSpc>
                <a:spcPct val="115000"/>
              </a:lnSpc>
              <a:buClr>
                <a:srgbClr val="000000"/>
              </a:buClr>
              <a:buFont typeface="Arial"/>
              <a:buChar char="●"/>
            </a:pPr>
            <a:r>
              <a:rPr lang="en" sz="1800" b="0" strike="noStrike" spc="-1">
                <a:solidFill>
                  <a:srgbClr val="000000"/>
                </a:solidFill>
                <a:latin typeface="Arial"/>
                <a:ea typeface="Arial"/>
              </a:rPr>
              <a:t>Each user must download MobaXterm into their profile space</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The system administrator (Chad) can’t do this for us</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I recommend the Desktop folder, but V:\ or X:\ should work as well</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Steps:</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Visit </a:t>
            </a:r>
            <a:r>
              <a:rPr lang="en" sz="1400" b="0" u="sng" strike="noStrike" spc="-1">
                <a:solidFill>
                  <a:srgbClr val="0097A7"/>
                </a:solidFill>
                <a:uFillTx/>
                <a:latin typeface="Arial"/>
                <a:ea typeface="Arial"/>
                <a:hlinkClick r:id="rId3"/>
              </a:rPr>
              <a:t>https://mobaxterm.mobatek.net/download.html</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Download the Home Edition (Portable Version)</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Copy zip file from Downloads into Desktop (or other desired location)</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Unzip zip file</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Double-click the application to run</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You’ll get a couple of warnings, just run anyways</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I also recommend creating a shortcut and adding that to your home screen</a:t>
            </a:r>
            <a:endParaRPr lang="en-US" sz="1800" b="0" strike="noStrike" spc="-1">
              <a:solidFill>
                <a:srgbClr val="000000"/>
              </a:solidFill>
              <a:latin typeface="Arial"/>
            </a:endParaRPr>
          </a:p>
        </p:txBody>
      </p:sp>
      <p:pic>
        <p:nvPicPr>
          <p:cNvPr id="243" name="Google Shape;170;p22"/>
          <p:cNvPicPr/>
          <p:nvPr/>
        </p:nvPicPr>
        <p:blipFill>
          <a:blip r:embed="rId4"/>
          <a:stretch/>
        </p:blipFill>
        <p:spPr>
          <a:xfrm>
            <a:off x="7304400" y="3318120"/>
            <a:ext cx="1601280" cy="160128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PlaceHolder 1"/>
          <p:cNvSpPr>
            <a:spLocks noGrp="1"/>
          </p:cNvSpPr>
          <p:nvPr>
            <p:ph type="title"/>
          </p:nvPr>
        </p:nvSpPr>
        <p:spPr>
          <a:xfrm>
            <a:off x="311760" y="36900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The Shell: The UNIX CLI</a:t>
            </a:r>
            <a:endParaRPr lang="en-US" sz="2800" b="0" strike="noStrike" spc="-1">
              <a:solidFill>
                <a:srgbClr val="000000"/>
              </a:solidFill>
              <a:latin typeface="Arial"/>
            </a:endParaRPr>
          </a:p>
        </p:txBody>
      </p:sp>
      <p:pic>
        <p:nvPicPr>
          <p:cNvPr id="245" name="Google Shape;176;p23"/>
          <p:cNvPicPr/>
          <p:nvPr/>
        </p:nvPicPr>
        <p:blipFill>
          <a:blip r:embed="rId2"/>
          <a:srcRect l="8209" t="81899" r="67251" b="11540"/>
          <a:stretch/>
        </p:blipFill>
        <p:spPr>
          <a:xfrm>
            <a:off x="2009160" y="1307160"/>
            <a:ext cx="5124960" cy="771120"/>
          </a:xfrm>
          <a:prstGeom prst="rect">
            <a:avLst/>
          </a:prstGeom>
          <a:ln w="0">
            <a:noFill/>
          </a:ln>
        </p:spPr>
      </p:pic>
      <p:sp>
        <p:nvSpPr>
          <p:cNvPr id="246" name="Google Shape;177;p23"/>
          <p:cNvSpPr/>
          <p:nvPr/>
        </p:nvSpPr>
        <p:spPr>
          <a:xfrm>
            <a:off x="2009160" y="1473480"/>
            <a:ext cx="937080" cy="438840"/>
          </a:xfrm>
          <a:prstGeom prst="rect">
            <a:avLst/>
          </a:prstGeom>
          <a:noFill/>
          <a:ln w="38160">
            <a:solidFill>
              <a:srgbClr val="980000"/>
            </a:solidFill>
            <a:round/>
          </a:ln>
        </p:spPr>
        <p:style>
          <a:lnRef idx="0">
            <a:scrgbClr r="0" g="0" b="0"/>
          </a:lnRef>
          <a:fillRef idx="0">
            <a:scrgbClr r="0" g="0" b="0"/>
          </a:fillRef>
          <a:effectRef idx="0">
            <a:scrgbClr r="0" g="0" b="0"/>
          </a:effectRef>
          <a:fontRef idx="minor"/>
        </p:style>
      </p:sp>
      <p:sp>
        <p:nvSpPr>
          <p:cNvPr id="247" name="Google Shape;178;p23"/>
          <p:cNvSpPr/>
          <p:nvPr/>
        </p:nvSpPr>
        <p:spPr>
          <a:xfrm>
            <a:off x="600120" y="2456280"/>
            <a:ext cx="2110680" cy="4258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600" b="1" strike="noStrike" spc="-1">
                <a:solidFill>
                  <a:srgbClr val="980000"/>
                </a:solidFill>
                <a:latin typeface="Arial"/>
                <a:ea typeface="Arial"/>
              </a:rPr>
              <a:t>Linux Server Name</a:t>
            </a:r>
            <a:endParaRPr lang="en-US" sz="1600" b="0" strike="noStrike" spc="-1">
              <a:latin typeface="Arial"/>
            </a:endParaRPr>
          </a:p>
        </p:txBody>
      </p:sp>
      <p:sp>
        <p:nvSpPr>
          <p:cNvPr id="248" name="Google Shape;179;p23"/>
          <p:cNvSpPr/>
          <p:nvPr/>
        </p:nvSpPr>
        <p:spPr>
          <a:xfrm flipH="1">
            <a:off x="1927440" y="1912680"/>
            <a:ext cx="549000" cy="594720"/>
          </a:xfrm>
          <a:custGeom>
            <a:avLst/>
            <a:gdLst/>
            <a:ahLst/>
            <a:cxnLst/>
            <a:rect l="l" t="t" r="r" b="b"/>
            <a:pathLst>
              <a:path w="21600" h="21600">
                <a:moveTo>
                  <a:pt x="0" y="0"/>
                </a:moveTo>
                <a:lnTo>
                  <a:pt x="21600" y="21600"/>
                </a:lnTo>
              </a:path>
            </a:pathLst>
          </a:custGeom>
          <a:noFill/>
          <a:ln w="38160">
            <a:solidFill>
              <a:srgbClr val="980000"/>
            </a:solidFill>
            <a:round/>
            <a:tailEnd type="triangle" w="med" len="med"/>
          </a:ln>
        </p:spPr>
        <p:style>
          <a:lnRef idx="0">
            <a:scrgbClr r="0" g="0" b="0"/>
          </a:lnRef>
          <a:fillRef idx="0">
            <a:scrgbClr r="0" g="0" b="0"/>
          </a:fillRef>
          <a:effectRef idx="0">
            <a:scrgbClr r="0" g="0" b="0"/>
          </a:effectRef>
          <a:fontRef idx="minor"/>
        </p:style>
      </p:sp>
      <p:sp>
        <p:nvSpPr>
          <p:cNvPr id="249" name="Google Shape;180;p23"/>
          <p:cNvSpPr/>
          <p:nvPr/>
        </p:nvSpPr>
        <p:spPr>
          <a:xfrm>
            <a:off x="3075480" y="1473480"/>
            <a:ext cx="1242720" cy="476280"/>
          </a:xfrm>
          <a:prstGeom prst="rect">
            <a:avLst/>
          </a:prstGeom>
          <a:noFill/>
          <a:ln w="38160">
            <a:solidFill>
              <a:srgbClr val="0000FF"/>
            </a:solidFill>
            <a:round/>
          </a:ln>
        </p:spPr>
        <p:style>
          <a:lnRef idx="0">
            <a:scrgbClr r="0" g="0" b="0"/>
          </a:lnRef>
          <a:fillRef idx="0">
            <a:scrgbClr r="0" g="0" b="0"/>
          </a:fillRef>
          <a:effectRef idx="0">
            <a:scrgbClr r="0" g="0" b="0"/>
          </a:effectRef>
          <a:fontRef idx="minor"/>
        </p:style>
      </p:sp>
      <p:sp>
        <p:nvSpPr>
          <p:cNvPr id="250" name="Google Shape;181;p23"/>
          <p:cNvSpPr/>
          <p:nvPr/>
        </p:nvSpPr>
        <p:spPr>
          <a:xfrm>
            <a:off x="3120480" y="2456280"/>
            <a:ext cx="1242720" cy="425880"/>
          </a:xfrm>
          <a:prstGeom prst="rect">
            <a:avLst/>
          </a:prstGeom>
          <a:solidFill>
            <a:srgbClr val="FFFFFF"/>
          </a:solid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600" b="1" strike="noStrike" spc="-1">
                <a:solidFill>
                  <a:srgbClr val="0000FF"/>
                </a:solidFill>
                <a:latin typeface="Arial"/>
                <a:ea typeface="Arial"/>
              </a:rPr>
              <a:t>Username</a:t>
            </a:r>
            <a:endParaRPr lang="en-US" sz="1600" b="0" strike="noStrike" spc="-1">
              <a:latin typeface="Arial"/>
            </a:endParaRPr>
          </a:p>
        </p:txBody>
      </p:sp>
      <p:sp>
        <p:nvSpPr>
          <p:cNvPr id="251" name="Google Shape;182;p23"/>
          <p:cNvSpPr/>
          <p:nvPr/>
        </p:nvSpPr>
        <p:spPr>
          <a:xfrm>
            <a:off x="3696840" y="1950120"/>
            <a:ext cx="45000" cy="505800"/>
          </a:xfrm>
          <a:custGeom>
            <a:avLst/>
            <a:gdLst/>
            <a:ahLst/>
            <a:cxnLst/>
            <a:rect l="l" t="t" r="r" b="b"/>
            <a:pathLst>
              <a:path w="21600" h="21600">
                <a:moveTo>
                  <a:pt x="0" y="0"/>
                </a:moveTo>
                <a:lnTo>
                  <a:pt x="21600" y="21600"/>
                </a:lnTo>
              </a:path>
            </a:pathLst>
          </a:custGeom>
          <a:noFill/>
          <a:ln w="38160">
            <a:solidFill>
              <a:srgbClr val="0000FF"/>
            </a:solidFill>
            <a:round/>
            <a:tailEnd type="triangle" w="med" len="med"/>
          </a:ln>
        </p:spPr>
        <p:style>
          <a:lnRef idx="0">
            <a:scrgbClr r="0" g="0" b="0"/>
          </a:lnRef>
          <a:fillRef idx="0">
            <a:scrgbClr r="0" g="0" b="0"/>
          </a:fillRef>
          <a:effectRef idx="0">
            <a:scrgbClr r="0" g="0" b="0"/>
          </a:effectRef>
          <a:fontRef idx="minor"/>
        </p:style>
      </p:sp>
      <p:sp>
        <p:nvSpPr>
          <p:cNvPr id="252" name="Google Shape;183;p23"/>
          <p:cNvSpPr/>
          <p:nvPr/>
        </p:nvSpPr>
        <p:spPr>
          <a:xfrm>
            <a:off x="4446720" y="1469520"/>
            <a:ext cx="602640" cy="476280"/>
          </a:xfrm>
          <a:prstGeom prst="rect">
            <a:avLst/>
          </a:prstGeom>
          <a:noFill/>
          <a:ln w="38160">
            <a:solidFill>
              <a:srgbClr val="38761D"/>
            </a:solidFill>
            <a:round/>
          </a:ln>
        </p:spPr>
        <p:style>
          <a:lnRef idx="0">
            <a:scrgbClr r="0" g="0" b="0"/>
          </a:lnRef>
          <a:fillRef idx="0">
            <a:scrgbClr r="0" g="0" b="0"/>
          </a:fillRef>
          <a:effectRef idx="0">
            <a:scrgbClr r="0" g="0" b="0"/>
          </a:effectRef>
          <a:fontRef idx="minor"/>
        </p:style>
      </p:sp>
      <p:sp>
        <p:nvSpPr>
          <p:cNvPr id="253" name="Google Shape;184;p23"/>
          <p:cNvSpPr/>
          <p:nvPr/>
        </p:nvSpPr>
        <p:spPr>
          <a:xfrm>
            <a:off x="4623120" y="2456280"/>
            <a:ext cx="1463040" cy="425880"/>
          </a:xfrm>
          <a:prstGeom prst="rect">
            <a:avLst/>
          </a:prstGeom>
          <a:solidFill>
            <a:srgbClr val="FFFFFF"/>
          </a:solid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600" b="1" strike="noStrike" spc="-1">
                <a:solidFill>
                  <a:srgbClr val="38761D"/>
                </a:solidFill>
                <a:latin typeface="Arial"/>
                <a:ea typeface="Arial"/>
              </a:rPr>
              <a:t>Line Number</a:t>
            </a:r>
            <a:endParaRPr lang="en-US" sz="1600" b="0" strike="noStrike" spc="-1">
              <a:latin typeface="Arial"/>
            </a:endParaRPr>
          </a:p>
        </p:txBody>
      </p:sp>
      <p:sp>
        <p:nvSpPr>
          <p:cNvPr id="254" name="Google Shape;185;p23"/>
          <p:cNvSpPr/>
          <p:nvPr/>
        </p:nvSpPr>
        <p:spPr>
          <a:xfrm>
            <a:off x="4748400" y="1946160"/>
            <a:ext cx="287640" cy="571680"/>
          </a:xfrm>
          <a:custGeom>
            <a:avLst/>
            <a:gdLst/>
            <a:ahLst/>
            <a:cxnLst/>
            <a:rect l="l" t="t" r="r" b="b"/>
            <a:pathLst>
              <a:path w="21600" h="21600">
                <a:moveTo>
                  <a:pt x="0" y="0"/>
                </a:moveTo>
                <a:lnTo>
                  <a:pt x="21600" y="21600"/>
                </a:lnTo>
              </a:path>
            </a:pathLst>
          </a:custGeom>
          <a:noFill/>
          <a:ln w="38160">
            <a:solidFill>
              <a:srgbClr val="38761D"/>
            </a:solidFill>
            <a:round/>
            <a:tailEnd type="triangle" w="med" len="med"/>
          </a:ln>
        </p:spPr>
        <p:style>
          <a:lnRef idx="0">
            <a:scrgbClr r="0" g="0" b="0"/>
          </a:lnRef>
          <a:fillRef idx="0">
            <a:scrgbClr r="0" g="0" b="0"/>
          </a:fillRef>
          <a:effectRef idx="0">
            <a:scrgbClr r="0" g="0" b="0"/>
          </a:effectRef>
          <a:fontRef idx="minor"/>
        </p:style>
      </p:sp>
      <p:sp>
        <p:nvSpPr>
          <p:cNvPr id="255" name="Google Shape;186;p23"/>
          <p:cNvSpPr/>
          <p:nvPr/>
        </p:nvSpPr>
        <p:spPr>
          <a:xfrm>
            <a:off x="5421960" y="1918080"/>
            <a:ext cx="1628280" cy="360"/>
          </a:xfrm>
          <a:custGeom>
            <a:avLst/>
            <a:gdLst/>
            <a:ahLst/>
            <a:cxnLst/>
            <a:rect l="l" t="t" r="r" b="b"/>
            <a:pathLst>
              <a:path w="21600" h="21600">
                <a:moveTo>
                  <a:pt x="0" y="0"/>
                </a:moveTo>
                <a:lnTo>
                  <a:pt x="21600" y="21600"/>
                </a:lnTo>
              </a:path>
            </a:pathLst>
          </a:custGeom>
          <a:noFill/>
          <a:ln w="38160">
            <a:solidFill>
              <a:srgbClr val="BF9000"/>
            </a:solidFill>
            <a:round/>
          </a:ln>
        </p:spPr>
        <p:style>
          <a:lnRef idx="0">
            <a:scrgbClr r="0" g="0" b="0"/>
          </a:lnRef>
          <a:fillRef idx="0">
            <a:scrgbClr r="0" g="0" b="0"/>
          </a:fillRef>
          <a:effectRef idx="0">
            <a:scrgbClr r="0" g="0" b="0"/>
          </a:effectRef>
          <a:fontRef idx="minor"/>
        </p:style>
      </p:sp>
      <p:sp>
        <p:nvSpPr>
          <p:cNvPr id="256" name="Google Shape;187;p23"/>
          <p:cNvSpPr/>
          <p:nvPr/>
        </p:nvSpPr>
        <p:spPr>
          <a:xfrm>
            <a:off x="6346080" y="2456280"/>
            <a:ext cx="2485800" cy="425880"/>
          </a:xfrm>
          <a:prstGeom prst="rect">
            <a:avLst/>
          </a:prstGeom>
          <a:solidFill>
            <a:srgbClr val="FFFFFF"/>
          </a:solid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600" b="1" strike="noStrike" spc="-1">
                <a:solidFill>
                  <a:srgbClr val="BF9000"/>
                </a:solidFill>
                <a:latin typeface="Arial"/>
                <a:ea typeface="Arial"/>
              </a:rPr>
              <a:t>Type Commands Here</a:t>
            </a:r>
            <a:endParaRPr lang="en-US" sz="1600" b="0" strike="noStrike" spc="-1">
              <a:latin typeface="Arial"/>
            </a:endParaRPr>
          </a:p>
        </p:txBody>
      </p:sp>
      <p:sp>
        <p:nvSpPr>
          <p:cNvPr id="257" name="Google Shape;188;p23"/>
          <p:cNvSpPr/>
          <p:nvPr/>
        </p:nvSpPr>
        <p:spPr>
          <a:xfrm>
            <a:off x="6300720" y="1928880"/>
            <a:ext cx="867960" cy="599760"/>
          </a:xfrm>
          <a:custGeom>
            <a:avLst/>
            <a:gdLst/>
            <a:ahLst/>
            <a:cxnLst/>
            <a:rect l="l" t="t" r="r" b="b"/>
            <a:pathLst>
              <a:path w="21600" h="21600">
                <a:moveTo>
                  <a:pt x="0" y="0"/>
                </a:moveTo>
                <a:lnTo>
                  <a:pt x="21600" y="21600"/>
                </a:lnTo>
              </a:path>
            </a:pathLst>
          </a:custGeom>
          <a:noFill/>
          <a:ln w="38160">
            <a:solidFill>
              <a:srgbClr val="BF9000"/>
            </a:solidFill>
            <a:round/>
            <a:tailEnd type="triangle" w="med" len="med"/>
          </a:ln>
        </p:spPr>
        <p:style>
          <a:lnRef idx="0">
            <a:scrgbClr r="0" g="0" b="0"/>
          </a:lnRef>
          <a:fillRef idx="0">
            <a:scrgbClr r="0" g="0" b="0"/>
          </a:fillRef>
          <a:effectRef idx="0">
            <a:scrgbClr r="0" g="0" b="0"/>
          </a:effectRef>
          <a:fontRef idx="minor"/>
        </p:style>
      </p:sp>
      <p:sp>
        <p:nvSpPr>
          <p:cNvPr id="258" name="Google Shape;189;p23"/>
          <p:cNvSpPr/>
          <p:nvPr/>
        </p:nvSpPr>
        <p:spPr>
          <a:xfrm>
            <a:off x="375120" y="2900520"/>
            <a:ext cx="8529120" cy="18284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marL="457200" indent="-368280">
              <a:lnSpc>
                <a:spcPct val="100000"/>
              </a:lnSpc>
              <a:buClr>
                <a:srgbClr val="000000"/>
              </a:buClr>
              <a:buFont typeface="Arial"/>
              <a:buChar char="●"/>
            </a:pPr>
            <a:r>
              <a:rPr lang="en" sz="1800" b="0" strike="noStrike" spc="-1">
                <a:solidFill>
                  <a:srgbClr val="000000"/>
                </a:solidFill>
                <a:latin typeface="Arial"/>
                <a:ea typeface="Arial"/>
              </a:rPr>
              <a:t>Default shell for the METEO network is </a:t>
            </a:r>
            <a:r>
              <a:rPr lang="en" sz="1800" b="0" i="1" strike="noStrike" spc="-1">
                <a:solidFill>
                  <a:srgbClr val="000000"/>
                </a:solidFill>
                <a:latin typeface="Arial"/>
                <a:ea typeface="Arial"/>
              </a:rPr>
              <a:t>tcsh</a:t>
            </a:r>
            <a:r>
              <a:rPr lang="en" sz="1800" b="0" strike="noStrike" spc="-1">
                <a:solidFill>
                  <a:srgbClr val="000000"/>
                </a:solidFill>
                <a:latin typeface="Arial"/>
                <a:ea typeface="Arial"/>
              </a:rPr>
              <a:t> (enhanced UNIX Berkeley C shell)</a:t>
            </a:r>
            <a:endParaRPr lang="en-US" sz="1800" b="0" strike="noStrike" spc="-1">
              <a:latin typeface="Arial"/>
            </a:endParaRPr>
          </a:p>
          <a:p>
            <a:pPr marL="457200" indent="-368280">
              <a:lnSpc>
                <a:spcPct val="100000"/>
              </a:lnSpc>
              <a:buClr>
                <a:srgbClr val="000000"/>
              </a:buClr>
              <a:buFont typeface="Arial"/>
              <a:buChar char="●"/>
            </a:pPr>
            <a:r>
              <a:rPr lang="en" sz="1800" b="0" strike="noStrike" spc="-1">
                <a:solidFill>
                  <a:srgbClr val="000000"/>
                </a:solidFill>
                <a:latin typeface="Arial"/>
                <a:ea typeface="Arial"/>
              </a:rPr>
              <a:t>Other common shells: bash, ksh, zsh</a:t>
            </a:r>
            <a:endParaRPr lang="en-US" sz="1800" b="0" strike="noStrike" spc="-1">
              <a:latin typeface="Arial"/>
            </a:endParaRPr>
          </a:p>
          <a:p>
            <a:pPr marL="457200" indent="-368280">
              <a:lnSpc>
                <a:spcPct val="100000"/>
              </a:lnSpc>
              <a:buClr>
                <a:srgbClr val="000000"/>
              </a:buClr>
              <a:buFont typeface="Arial"/>
              <a:buChar char="●"/>
            </a:pPr>
            <a:r>
              <a:rPr lang="en" sz="1800" b="0" strike="noStrike" spc="-1">
                <a:solidFill>
                  <a:srgbClr val="000000"/>
                </a:solidFill>
                <a:latin typeface="Arial"/>
                <a:ea typeface="Arial"/>
              </a:rPr>
              <a:t>Basic functionality is nearly identical between the different shells</a:t>
            </a:r>
            <a:endParaRPr lang="en-US" sz="1800" b="0" strike="noStrike" spc="-1">
              <a:latin typeface="Arial"/>
            </a:endParaRPr>
          </a:p>
          <a:p>
            <a:pPr marL="457200" indent="-368280">
              <a:lnSpc>
                <a:spcPct val="100000"/>
              </a:lnSpc>
              <a:buClr>
                <a:srgbClr val="000000"/>
              </a:buClr>
              <a:buFont typeface="Arial"/>
              <a:buChar char="●"/>
            </a:pPr>
            <a:r>
              <a:rPr lang="en" sz="1800" b="0" strike="noStrike" spc="-1">
                <a:solidFill>
                  <a:srgbClr val="000000"/>
                </a:solidFill>
                <a:latin typeface="Arial"/>
                <a:ea typeface="Arial"/>
              </a:rPr>
              <a:t>Can switch to bash by simply running the command </a:t>
            </a:r>
            <a:r>
              <a:rPr lang="en" sz="1800" b="1" strike="noStrike" spc="-1">
                <a:solidFill>
                  <a:srgbClr val="38761D"/>
                </a:solidFill>
                <a:latin typeface="Courier New"/>
                <a:ea typeface="Courier New"/>
              </a:rPr>
              <a:t>bash</a:t>
            </a:r>
            <a:r>
              <a:rPr lang="en" sz="1800" b="0" strike="noStrike" spc="-1">
                <a:solidFill>
                  <a:srgbClr val="000000"/>
                </a:solidFill>
                <a:latin typeface="Arial"/>
                <a:ea typeface="Arial"/>
              </a:rPr>
              <a:t> (to go back to tcsh, run</a:t>
            </a:r>
            <a:r>
              <a:rPr lang="en" sz="1800" b="1" strike="noStrike" spc="-1">
                <a:solidFill>
                  <a:srgbClr val="000000"/>
                </a:solidFill>
                <a:latin typeface="Courier New"/>
                <a:ea typeface="Courier New"/>
              </a:rPr>
              <a:t> </a:t>
            </a:r>
            <a:r>
              <a:rPr lang="en" sz="1800" b="1" strike="noStrike" spc="-1">
                <a:solidFill>
                  <a:srgbClr val="38761D"/>
                </a:solidFill>
                <a:latin typeface="Courier New"/>
                <a:ea typeface="Courier New"/>
              </a:rPr>
              <a:t>exit</a:t>
            </a:r>
            <a:r>
              <a:rPr lang="en" sz="1800" b="0" strike="noStrike" spc="-1">
                <a:solidFill>
                  <a:srgbClr val="000000"/>
                </a:solidFill>
                <a:latin typeface="Arial"/>
                <a:ea typeface="Arial"/>
              </a:rPr>
              <a:t>)</a:t>
            </a:r>
            <a:endParaRPr lang="en-US" sz="1800" b="0" strike="noStrike" spc="-1">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Linux Commands: Syntax</a:t>
            </a:r>
            <a:endParaRPr lang="en-US" sz="2800" b="0" strike="noStrike" spc="-1">
              <a:solidFill>
                <a:srgbClr val="000000"/>
              </a:solidFill>
              <a:latin typeface="Arial"/>
            </a:endParaRPr>
          </a:p>
        </p:txBody>
      </p:sp>
      <p:sp>
        <p:nvSpPr>
          <p:cNvPr id="260" name="PlaceHolder 2"/>
          <p:cNvSpPr>
            <a:spLocks noGrp="1"/>
          </p:cNvSpPr>
          <p:nvPr>
            <p:ph/>
          </p:nvPr>
        </p:nvSpPr>
        <p:spPr>
          <a:xfrm>
            <a:off x="1834200" y="1152360"/>
            <a:ext cx="5475240" cy="572400"/>
          </a:xfrm>
          <a:prstGeom prst="rect">
            <a:avLst/>
          </a:prstGeom>
          <a:noFill/>
          <a:ln w="0">
            <a:noFill/>
          </a:ln>
        </p:spPr>
        <p:txBody>
          <a:bodyPr tIns="91440" bIns="91440" anchor="t">
            <a:normAutofit/>
          </a:bodyPr>
          <a:lstStyle/>
          <a:p>
            <a:pPr algn="ctr">
              <a:lnSpc>
                <a:spcPct val="115000"/>
              </a:lnSpc>
              <a:spcAft>
                <a:spcPts val="1199"/>
              </a:spcAft>
              <a:buNone/>
              <a:tabLst>
                <a:tab pos="0" algn="l"/>
              </a:tabLst>
            </a:pPr>
            <a:r>
              <a:rPr lang="en" sz="1800" b="1" strike="noStrike" spc="-1">
                <a:solidFill>
                  <a:srgbClr val="000000"/>
                </a:solidFill>
                <a:latin typeface="Arial"/>
                <a:ea typeface="Arial"/>
              </a:rPr>
              <a:t>command</a:t>
            </a:r>
            <a:r>
              <a:rPr lang="en" sz="1800" b="0" strike="noStrike" spc="-1">
                <a:solidFill>
                  <a:srgbClr val="000000"/>
                </a:solidFill>
                <a:latin typeface="Arial"/>
                <a:ea typeface="Arial"/>
              </a:rPr>
              <a:t> </a:t>
            </a:r>
            <a:r>
              <a:rPr lang="en" sz="1800" b="1" strike="noStrike" spc="-1">
                <a:solidFill>
                  <a:srgbClr val="980000"/>
                </a:solidFill>
                <a:latin typeface="Arial"/>
                <a:ea typeface="Arial"/>
              </a:rPr>
              <a:t>[options]</a:t>
            </a:r>
            <a:r>
              <a:rPr lang="en" sz="1800" b="0" strike="noStrike" spc="-1">
                <a:solidFill>
                  <a:srgbClr val="000000"/>
                </a:solidFill>
                <a:latin typeface="Arial"/>
                <a:ea typeface="Arial"/>
              </a:rPr>
              <a:t> </a:t>
            </a:r>
            <a:r>
              <a:rPr lang="en" sz="1800" b="1" strike="noStrike" spc="-1">
                <a:solidFill>
                  <a:srgbClr val="0000FF"/>
                </a:solidFill>
                <a:latin typeface="Arial"/>
                <a:ea typeface="Arial"/>
              </a:rPr>
              <a:t>[arguments]</a:t>
            </a:r>
            <a:endParaRPr lang="en-US" sz="1800" b="0" strike="noStrike" spc="-1">
              <a:solidFill>
                <a:srgbClr val="000000"/>
              </a:solidFill>
              <a:latin typeface="Arial"/>
            </a:endParaRPr>
          </a:p>
        </p:txBody>
      </p:sp>
      <p:sp>
        <p:nvSpPr>
          <p:cNvPr id="261" name="Google Shape;196;p24"/>
          <p:cNvSpPr/>
          <p:nvPr/>
        </p:nvSpPr>
        <p:spPr>
          <a:xfrm>
            <a:off x="4789800" y="1832760"/>
            <a:ext cx="2303640" cy="7311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1" strike="noStrike" spc="-1">
                <a:solidFill>
                  <a:srgbClr val="0000FF"/>
                </a:solidFill>
                <a:latin typeface="Arial"/>
                <a:ea typeface="Arial"/>
              </a:rPr>
              <a:t>Usually a file or directory name</a:t>
            </a:r>
            <a:endParaRPr lang="en-US" sz="1800" b="0" strike="noStrike" spc="-1">
              <a:latin typeface="Arial"/>
            </a:endParaRPr>
          </a:p>
        </p:txBody>
      </p:sp>
      <p:sp>
        <p:nvSpPr>
          <p:cNvPr id="262" name="Google Shape;197;p24"/>
          <p:cNvSpPr/>
          <p:nvPr/>
        </p:nvSpPr>
        <p:spPr>
          <a:xfrm>
            <a:off x="3174120" y="1859760"/>
            <a:ext cx="1518840" cy="7311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1" strike="noStrike" spc="-1">
                <a:solidFill>
                  <a:srgbClr val="980000"/>
                </a:solidFill>
                <a:latin typeface="Arial"/>
                <a:ea typeface="Arial"/>
              </a:rPr>
              <a:t>Begin with “-” or “--”</a:t>
            </a:r>
            <a:endParaRPr lang="en-US" sz="1800" b="0" strike="noStrike" spc="-1">
              <a:latin typeface="Arial"/>
            </a:endParaRPr>
          </a:p>
        </p:txBody>
      </p:sp>
      <p:sp>
        <p:nvSpPr>
          <p:cNvPr id="263" name="Google Shape;198;p24"/>
          <p:cNvSpPr/>
          <p:nvPr/>
        </p:nvSpPr>
        <p:spPr>
          <a:xfrm flipH="1">
            <a:off x="3932280" y="1564560"/>
            <a:ext cx="394920" cy="295200"/>
          </a:xfrm>
          <a:custGeom>
            <a:avLst/>
            <a:gdLst/>
            <a:ahLst/>
            <a:cxnLst/>
            <a:rect l="l" t="t" r="r" b="b"/>
            <a:pathLst>
              <a:path w="21600" h="21600">
                <a:moveTo>
                  <a:pt x="0" y="0"/>
                </a:moveTo>
                <a:lnTo>
                  <a:pt x="21600" y="21600"/>
                </a:lnTo>
              </a:path>
            </a:pathLst>
          </a:custGeom>
          <a:noFill/>
          <a:ln w="28440">
            <a:solidFill>
              <a:srgbClr val="980000"/>
            </a:solidFill>
            <a:round/>
            <a:tailEnd type="triangle" w="med" len="med"/>
          </a:ln>
        </p:spPr>
        <p:style>
          <a:lnRef idx="0">
            <a:scrgbClr r="0" g="0" b="0"/>
          </a:lnRef>
          <a:fillRef idx="0">
            <a:scrgbClr r="0" g="0" b="0"/>
          </a:fillRef>
          <a:effectRef idx="0">
            <a:scrgbClr r="0" g="0" b="0"/>
          </a:effectRef>
          <a:fontRef idx="minor"/>
        </p:style>
      </p:sp>
      <p:sp>
        <p:nvSpPr>
          <p:cNvPr id="264" name="Google Shape;199;p24"/>
          <p:cNvSpPr/>
          <p:nvPr/>
        </p:nvSpPr>
        <p:spPr>
          <a:xfrm>
            <a:off x="5614920" y="1521720"/>
            <a:ext cx="326520" cy="310680"/>
          </a:xfrm>
          <a:custGeom>
            <a:avLst/>
            <a:gdLst/>
            <a:ahLst/>
            <a:cxnLst/>
            <a:rect l="l" t="t" r="r" b="b"/>
            <a:pathLst>
              <a:path w="21600" h="21600">
                <a:moveTo>
                  <a:pt x="0" y="0"/>
                </a:moveTo>
                <a:lnTo>
                  <a:pt x="21600" y="21600"/>
                </a:lnTo>
              </a:path>
            </a:pathLst>
          </a:custGeom>
          <a:noFill/>
          <a:ln w="28440">
            <a:solidFill>
              <a:srgbClr val="0000FF"/>
            </a:solidFill>
            <a:round/>
            <a:tailEnd type="triangle" w="med" len="med"/>
          </a:ln>
        </p:spPr>
        <p:style>
          <a:lnRef idx="0">
            <a:scrgbClr r="0" g="0" b="0"/>
          </a:lnRef>
          <a:fillRef idx="0">
            <a:scrgbClr r="0" g="0" b="0"/>
          </a:fillRef>
          <a:effectRef idx="0">
            <a:scrgbClr r="0" g="0" b="0"/>
          </a:effectRef>
          <a:fontRef idx="minor"/>
        </p:style>
      </p:sp>
      <p:sp>
        <p:nvSpPr>
          <p:cNvPr id="265" name="Google Shape;200;p24"/>
          <p:cNvSpPr/>
          <p:nvPr/>
        </p:nvSpPr>
        <p:spPr>
          <a:xfrm>
            <a:off x="3174120" y="1859760"/>
            <a:ext cx="3801600" cy="73872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sp>
      <p:sp>
        <p:nvSpPr>
          <p:cNvPr id="266" name="Google Shape;201;p24"/>
          <p:cNvSpPr/>
          <p:nvPr/>
        </p:nvSpPr>
        <p:spPr>
          <a:xfrm>
            <a:off x="6976080" y="1859760"/>
            <a:ext cx="1360440" cy="7311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1" strike="noStrike" spc="-1">
                <a:solidFill>
                  <a:srgbClr val="000000"/>
                </a:solidFill>
                <a:latin typeface="Arial"/>
                <a:ea typeface="Arial"/>
              </a:rPr>
              <a:t>These are optional</a:t>
            </a:r>
            <a:endParaRPr lang="en-US" sz="1800" b="0" strike="noStrike" spc="-1">
              <a:latin typeface="Arial"/>
            </a:endParaRPr>
          </a:p>
        </p:txBody>
      </p:sp>
      <p:sp>
        <p:nvSpPr>
          <p:cNvPr id="267" name="Google Shape;202;p24"/>
          <p:cNvSpPr/>
          <p:nvPr/>
        </p:nvSpPr>
        <p:spPr>
          <a:xfrm>
            <a:off x="364320" y="2751480"/>
            <a:ext cx="8154360" cy="456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800" b="0" strike="noStrike" spc="-1">
                <a:solidFill>
                  <a:srgbClr val="000000"/>
                </a:solidFill>
                <a:latin typeface="Arial"/>
                <a:ea typeface="Arial"/>
              </a:rPr>
              <a:t>Try the following commands…</a:t>
            </a:r>
            <a:endParaRPr lang="en-US" sz="1800" b="0" strike="noStrike" spc="-1">
              <a:latin typeface="Arial"/>
            </a:endParaRPr>
          </a:p>
        </p:txBody>
      </p:sp>
      <p:graphicFrame>
        <p:nvGraphicFramePr>
          <p:cNvPr id="268" name="Google Shape;203;p24"/>
          <p:cNvGraphicFramePr/>
          <p:nvPr/>
        </p:nvGraphicFramePr>
        <p:xfrm>
          <a:off x="952560" y="3136320"/>
          <a:ext cx="7238880" cy="1704240"/>
        </p:xfrm>
        <a:graphic>
          <a:graphicData uri="http://schemas.openxmlformats.org/drawingml/2006/table">
            <a:tbl>
              <a:tblPr/>
              <a:tblGrid>
                <a:gridCol w="1317960">
                  <a:extLst>
                    <a:ext uri="{9D8B030D-6E8A-4147-A177-3AD203B41FA5}">
                      <a16:colId xmlns:a16="http://schemas.microsoft.com/office/drawing/2014/main" val="20000"/>
                    </a:ext>
                  </a:extLst>
                </a:gridCol>
                <a:gridCol w="5920920">
                  <a:extLst>
                    <a:ext uri="{9D8B030D-6E8A-4147-A177-3AD203B41FA5}">
                      <a16:colId xmlns:a16="http://schemas.microsoft.com/office/drawing/2014/main" val="20001"/>
                    </a:ext>
                  </a:extLst>
                </a:gridCol>
              </a:tblGrid>
              <a:tr h="425880">
                <a:tc>
                  <a:txBody>
                    <a:bodyPr/>
                    <a:lstStyle/>
                    <a:p>
                      <a:pPr>
                        <a:lnSpc>
                          <a:spcPct val="100000"/>
                        </a:lnSpc>
                        <a:buNone/>
                        <a:tabLst>
                          <a:tab pos="0" algn="l"/>
                        </a:tabLst>
                      </a:pPr>
                      <a:r>
                        <a:rPr lang="en" sz="1600" b="1" strike="noStrike" spc="-1">
                          <a:solidFill>
                            <a:srgbClr val="38761D"/>
                          </a:solidFill>
                          <a:latin typeface="Courier New"/>
                          <a:ea typeface="Courier New"/>
                        </a:rPr>
                        <a:t>ls</a:t>
                      </a:r>
                      <a:endParaRPr lang="en-US" sz="16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tc>
                  <a:txBody>
                    <a:bodyPr/>
                    <a:lstStyle/>
                    <a:p>
                      <a:pPr>
                        <a:lnSpc>
                          <a:spcPct val="100000"/>
                        </a:lnSpc>
                        <a:buNone/>
                        <a:tabLst>
                          <a:tab pos="0" algn="l"/>
                        </a:tabLst>
                      </a:pPr>
                      <a:r>
                        <a:rPr lang="en" sz="1600" b="0" strike="noStrike" spc="-1">
                          <a:solidFill>
                            <a:srgbClr val="000000"/>
                          </a:solidFill>
                          <a:latin typeface="Arial"/>
                          <a:ea typeface="Arial"/>
                        </a:rPr>
                        <a:t>List storage</a:t>
                      </a:r>
                      <a:endParaRPr lang="en-US" sz="16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extLst>
                  <a:ext uri="{0D108BD9-81ED-4DB2-BD59-A6C34878D82A}">
                    <a16:rowId xmlns:a16="http://schemas.microsoft.com/office/drawing/2014/main" val="10000"/>
                  </a:ext>
                </a:extLst>
              </a:tr>
              <a:tr h="425880">
                <a:tc>
                  <a:txBody>
                    <a:bodyPr/>
                    <a:lstStyle/>
                    <a:p>
                      <a:pPr>
                        <a:lnSpc>
                          <a:spcPct val="100000"/>
                        </a:lnSpc>
                        <a:buNone/>
                        <a:tabLst>
                          <a:tab pos="0" algn="l"/>
                        </a:tabLst>
                      </a:pPr>
                      <a:r>
                        <a:rPr lang="en" sz="1600" b="1" strike="noStrike" spc="-1">
                          <a:solidFill>
                            <a:srgbClr val="38761D"/>
                          </a:solidFill>
                          <a:latin typeface="Courier New"/>
                          <a:ea typeface="Courier New"/>
                        </a:rPr>
                        <a:t>ls --help</a:t>
                      </a:r>
                      <a:endParaRPr lang="en-US" sz="16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tc>
                  <a:txBody>
                    <a:bodyPr/>
                    <a:lstStyle/>
                    <a:p>
                      <a:pPr>
                        <a:lnSpc>
                          <a:spcPct val="100000"/>
                        </a:lnSpc>
                        <a:buNone/>
                        <a:tabLst>
                          <a:tab pos="0" algn="l"/>
                        </a:tabLst>
                      </a:pPr>
                      <a:r>
                        <a:rPr lang="en" sz="1600" b="0" strike="noStrike" spc="-1">
                          <a:solidFill>
                            <a:srgbClr val="000000"/>
                          </a:solidFill>
                          <a:latin typeface="Arial"/>
                          <a:ea typeface="Arial"/>
                        </a:rPr>
                        <a:t>Display the help page for </a:t>
                      </a:r>
                      <a:r>
                        <a:rPr lang="en" sz="1600" b="1" strike="noStrike" spc="-1">
                          <a:solidFill>
                            <a:srgbClr val="38761D"/>
                          </a:solidFill>
                          <a:latin typeface="Courier New"/>
                          <a:ea typeface="Courier New"/>
                        </a:rPr>
                        <a:t>ls</a:t>
                      </a:r>
                      <a:r>
                        <a:rPr lang="en" sz="1600" b="0" strike="noStrike" spc="-1">
                          <a:solidFill>
                            <a:srgbClr val="000000"/>
                          </a:solidFill>
                          <a:latin typeface="Arial"/>
                          <a:ea typeface="Arial"/>
                        </a:rPr>
                        <a:t>. Most commands have this option</a:t>
                      </a:r>
                      <a:endParaRPr lang="en-US" sz="16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extLst>
                  <a:ext uri="{0D108BD9-81ED-4DB2-BD59-A6C34878D82A}">
                    <a16:rowId xmlns:a16="http://schemas.microsoft.com/office/drawing/2014/main" val="10001"/>
                  </a:ext>
                </a:extLst>
              </a:tr>
              <a:tr h="425880">
                <a:tc>
                  <a:txBody>
                    <a:bodyPr/>
                    <a:lstStyle/>
                    <a:p>
                      <a:pPr>
                        <a:lnSpc>
                          <a:spcPct val="100000"/>
                        </a:lnSpc>
                        <a:buNone/>
                        <a:tabLst>
                          <a:tab pos="0" algn="l"/>
                        </a:tabLst>
                      </a:pPr>
                      <a:r>
                        <a:rPr lang="en" sz="1600" b="1" strike="noStrike" spc="-1">
                          <a:solidFill>
                            <a:srgbClr val="38761D"/>
                          </a:solidFill>
                          <a:latin typeface="Courier New"/>
                          <a:ea typeface="Courier New"/>
                        </a:rPr>
                        <a:t>ls -l</a:t>
                      </a:r>
                      <a:endParaRPr lang="en-US" sz="16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tc>
                  <a:txBody>
                    <a:bodyPr/>
                    <a:lstStyle/>
                    <a:p>
                      <a:pPr>
                        <a:lnSpc>
                          <a:spcPct val="100000"/>
                        </a:lnSpc>
                        <a:buNone/>
                        <a:tabLst>
                          <a:tab pos="0" algn="l"/>
                        </a:tabLst>
                      </a:pPr>
                      <a:r>
                        <a:rPr lang="en" sz="1600" b="0" strike="noStrike" spc="-1">
                          <a:solidFill>
                            <a:srgbClr val="000000"/>
                          </a:solidFill>
                          <a:latin typeface="Arial"/>
                          <a:ea typeface="Arial"/>
                        </a:rPr>
                        <a:t>Same as </a:t>
                      </a:r>
                      <a:r>
                        <a:rPr lang="en" sz="1600" b="1" strike="noStrike" spc="-1">
                          <a:solidFill>
                            <a:srgbClr val="38761D"/>
                          </a:solidFill>
                          <a:latin typeface="Courier New"/>
                          <a:ea typeface="Courier New"/>
                        </a:rPr>
                        <a:t>ls</a:t>
                      </a:r>
                      <a:r>
                        <a:rPr lang="en" sz="1600" b="0" strike="noStrike" spc="-1">
                          <a:solidFill>
                            <a:srgbClr val="000000"/>
                          </a:solidFill>
                          <a:latin typeface="Arial"/>
                          <a:ea typeface="Arial"/>
                        </a:rPr>
                        <a:t> but with the “long” option (shows more information)</a:t>
                      </a:r>
                      <a:endParaRPr lang="en-US" sz="16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extLst>
                  <a:ext uri="{0D108BD9-81ED-4DB2-BD59-A6C34878D82A}">
                    <a16:rowId xmlns:a16="http://schemas.microsoft.com/office/drawing/2014/main" val="10002"/>
                  </a:ext>
                </a:extLst>
              </a:tr>
              <a:tr h="426600">
                <a:tc>
                  <a:txBody>
                    <a:bodyPr/>
                    <a:lstStyle/>
                    <a:p>
                      <a:pPr>
                        <a:lnSpc>
                          <a:spcPct val="100000"/>
                        </a:lnSpc>
                        <a:buNone/>
                        <a:tabLst>
                          <a:tab pos="0" algn="l"/>
                        </a:tabLst>
                      </a:pPr>
                      <a:r>
                        <a:rPr lang="en" sz="1600" b="1" strike="noStrike" spc="-1">
                          <a:solidFill>
                            <a:srgbClr val="38761D"/>
                          </a:solidFill>
                          <a:latin typeface="Courier New"/>
                          <a:ea typeface="Courier New"/>
                        </a:rPr>
                        <a:t>man ls</a:t>
                      </a:r>
                      <a:endParaRPr lang="en-US" sz="16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tc>
                  <a:txBody>
                    <a:bodyPr/>
                    <a:lstStyle/>
                    <a:p>
                      <a:pPr>
                        <a:lnSpc>
                          <a:spcPct val="100000"/>
                        </a:lnSpc>
                        <a:buNone/>
                        <a:tabLst>
                          <a:tab pos="0" algn="l"/>
                        </a:tabLst>
                      </a:pPr>
                      <a:r>
                        <a:rPr lang="en" sz="1600" b="0" strike="noStrike" spc="-1">
                          <a:solidFill>
                            <a:srgbClr val="000000"/>
                          </a:solidFill>
                          <a:latin typeface="Arial"/>
                          <a:ea typeface="Arial"/>
                        </a:rPr>
                        <a:t>Display the documentation (manual) for </a:t>
                      </a:r>
                      <a:r>
                        <a:rPr lang="en" sz="1600" b="1" strike="noStrike" spc="-1">
                          <a:solidFill>
                            <a:srgbClr val="38761D"/>
                          </a:solidFill>
                          <a:latin typeface="Courier New"/>
                          <a:ea typeface="Courier New"/>
                        </a:rPr>
                        <a:t>ls</a:t>
                      </a:r>
                      <a:endParaRPr lang="en-US" sz="16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Moving Around a Linux System</a:t>
            </a:r>
            <a:endParaRPr lang="en-US" sz="2800" b="0" strike="noStrike" spc="-1">
              <a:solidFill>
                <a:srgbClr val="000000"/>
              </a:solidFill>
              <a:latin typeface="Arial"/>
            </a:endParaRPr>
          </a:p>
        </p:txBody>
      </p:sp>
      <p:sp>
        <p:nvSpPr>
          <p:cNvPr id="270" name="PlaceHolder 2"/>
          <p:cNvSpPr>
            <a:spLocks noGrp="1"/>
          </p:cNvSpPr>
          <p:nvPr>
            <p:ph/>
          </p:nvPr>
        </p:nvSpPr>
        <p:spPr>
          <a:xfrm>
            <a:off x="4334040" y="828360"/>
            <a:ext cx="4590720" cy="2742480"/>
          </a:xfrm>
          <a:prstGeom prst="rect">
            <a:avLst/>
          </a:prstGeom>
          <a:noFill/>
          <a:ln w="0">
            <a:noFill/>
          </a:ln>
        </p:spPr>
        <p:txBody>
          <a:bodyPr tIns="91440" bIns="91440" anchor="t">
            <a:noAutofit/>
          </a:bodyPr>
          <a:lstStyle/>
          <a:p>
            <a:pPr marL="457200" indent="-343080">
              <a:lnSpc>
                <a:spcPct val="115000"/>
              </a:lnSpc>
              <a:buClr>
                <a:srgbClr val="000000"/>
              </a:buClr>
              <a:buFont typeface="Arial"/>
              <a:buChar char="●"/>
            </a:pPr>
            <a:r>
              <a:rPr lang="en" sz="1800" b="1" strike="noStrike" spc="-1">
                <a:solidFill>
                  <a:srgbClr val="000000"/>
                </a:solidFill>
                <a:latin typeface="Arial"/>
                <a:ea typeface="Arial"/>
              </a:rPr>
              <a:t>File Tree</a:t>
            </a:r>
            <a:r>
              <a:rPr lang="en" sz="1800" b="0" strike="noStrike" spc="-1">
                <a:solidFill>
                  <a:srgbClr val="000000"/>
                </a:solidFill>
                <a:latin typeface="Arial"/>
                <a:ea typeface="Arial"/>
              </a:rPr>
              <a:t>: Layout of folders (shown on right)</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pwd</a:t>
            </a:r>
            <a:r>
              <a:rPr lang="en" sz="1400" b="0" strike="noStrike" spc="-1">
                <a:solidFill>
                  <a:srgbClr val="000000"/>
                </a:solidFill>
                <a:latin typeface="Arial"/>
                <a:ea typeface="Arial"/>
              </a:rPr>
              <a:t> prints your location in the file tree </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Changing directories (command: </a:t>
            </a:r>
            <a:r>
              <a:rPr lang="en" sz="1800" b="1" strike="noStrike" spc="-1">
                <a:solidFill>
                  <a:srgbClr val="38761D"/>
                </a:solidFill>
                <a:latin typeface="Courier New"/>
                <a:ea typeface="Courier New"/>
              </a:rPr>
              <a:t>cd</a:t>
            </a:r>
            <a:r>
              <a:rPr lang="en" sz="1800" b="0" strike="noStrike" spc="-1">
                <a:solidFill>
                  <a:srgbClr val="000000"/>
                </a:solidFill>
                <a:latin typeface="Arial"/>
                <a:ea typeface="Arial"/>
              </a:rPr>
              <a:t>)</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cd /</a:t>
            </a:r>
            <a:r>
              <a:rPr lang="en" sz="1400" b="0" strike="noStrike" spc="-1">
                <a:solidFill>
                  <a:srgbClr val="000000"/>
                </a:solidFill>
                <a:latin typeface="Arial"/>
                <a:ea typeface="Arial"/>
              </a:rPr>
              <a:t> (move to root directory)</a:t>
            </a:r>
            <a:endParaRPr lang="en-US" sz="1400" b="0" strike="noStrike" spc="-1">
              <a:solidFill>
                <a:srgbClr val="000000"/>
              </a:solidFill>
              <a:latin typeface="Arial"/>
            </a:endParaRPr>
          </a:p>
          <a:p>
            <a:pPr marL="914400" lvl="1" indent="-317520">
              <a:lnSpc>
                <a:spcPct val="115000"/>
              </a:lnSpc>
              <a:buClr>
                <a:srgbClr val="38761D"/>
              </a:buClr>
              <a:buFont typeface="Courier New"/>
              <a:buChar char="○"/>
            </a:pPr>
            <a:r>
              <a:rPr lang="en" sz="1400" b="1" strike="noStrike" spc="-1">
                <a:solidFill>
                  <a:srgbClr val="38761D"/>
                </a:solidFill>
                <a:latin typeface="Courier New"/>
                <a:ea typeface="Courier New"/>
              </a:rPr>
              <a:t>cd /home/meteo/</a:t>
            </a:r>
            <a:r>
              <a:rPr lang="en" sz="1400" b="1" u="sng" strike="noStrike" spc="-1">
                <a:solidFill>
                  <a:srgbClr val="38761D"/>
                </a:solidFill>
                <a:uFillTx/>
                <a:latin typeface="Courier New"/>
                <a:ea typeface="Courier New"/>
              </a:rPr>
              <a:t>abc1234</a:t>
            </a:r>
            <a:r>
              <a:rPr lang="en" sz="1400" b="1" strike="noStrike" spc="-1">
                <a:solidFill>
                  <a:srgbClr val="38761D"/>
                </a:solidFill>
                <a:latin typeface="Courier New"/>
                <a:ea typeface="Courier New"/>
              </a:rPr>
              <a:t>/Documents</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Absolute Path:</a:t>
            </a:r>
            <a:r>
              <a:rPr lang="en" sz="1800" b="0" strike="noStrike" spc="-1">
                <a:solidFill>
                  <a:srgbClr val="000000"/>
                </a:solidFill>
                <a:latin typeface="Arial"/>
                <a:ea typeface="Arial"/>
              </a:rPr>
              <a:t> Full path name (starts with /)</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Relative Path:</a:t>
            </a:r>
            <a:r>
              <a:rPr lang="en" sz="1800" b="0" strike="noStrike" spc="-1">
                <a:solidFill>
                  <a:srgbClr val="000000"/>
                </a:solidFill>
                <a:latin typeface="Arial"/>
                <a:ea typeface="Arial"/>
              </a:rPr>
              <a:t> Path is relative to current directory</a:t>
            </a:r>
            <a:endParaRPr lang="en-US" sz="1800" b="0" strike="noStrike" spc="-1">
              <a:solidFill>
                <a:srgbClr val="000000"/>
              </a:solidFill>
              <a:latin typeface="Arial"/>
            </a:endParaRPr>
          </a:p>
        </p:txBody>
      </p:sp>
      <p:sp>
        <p:nvSpPr>
          <p:cNvPr id="271" name="Google Shape;210;p25"/>
          <p:cNvSpPr/>
          <p:nvPr/>
        </p:nvSpPr>
        <p:spPr>
          <a:xfrm>
            <a:off x="1210320" y="1152360"/>
            <a:ext cx="1062000" cy="45684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a:t>
            </a:r>
            <a:endParaRPr lang="en-US" sz="1800" b="0" strike="noStrike" spc="-1">
              <a:latin typeface="Arial"/>
            </a:endParaRPr>
          </a:p>
        </p:txBody>
      </p:sp>
      <p:sp>
        <p:nvSpPr>
          <p:cNvPr id="272" name="Google Shape;211;p25"/>
          <p:cNvSpPr/>
          <p:nvPr/>
        </p:nvSpPr>
        <p:spPr>
          <a:xfrm>
            <a:off x="1210320" y="1846800"/>
            <a:ext cx="1062000" cy="45684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home</a:t>
            </a:r>
            <a:endParaRPr lang="en-US" sz="1800" b="0" strike="noStrike" spc="-1">
              <a:latin typeface="Arial"/>
            </a:endParaRPr>
          </a:p>
        </p:txBody>
      </p:sp>
      <p:sp>
        <p:nvSpPr>
          <p:cNvPr id="273" name="Google Shape;212;p25"/>
          <p:cNvSpPr/>
          <p:nvPr/>
        </p:nvSpPr>
        <p:spPr>
          <a:xfrm>
            <a:off x="1210320" y="2540880"/>
            <a:ext cx="1062000" cy="45684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meteo</a:t>
            </a:r>
            <a:endParaRPr lang="en-US" sz="1800" b="0" strike="noStrike" spc="-1">
              <a:latin typeface="Arial"/>
            </a:endParaRPr>
          </a:p>
        </p:txBody>
      </p:sp>
      <p:sp>
        <p:nvSpPr>
          <p:cNvPr id="274" name="Google Shape;213;p25"/>
          <p:cNvSpPr/>
          <p:nvPr/>
        </p:nvSpPr>
        <p:spPr>
          <a:xfrm>
            <a:off x="1210320" y="3235320"/>
            <a:ext cx="1062000" cy="45684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sfm5282</a:t>
            </a:r>
            <a:endParaRPr lang="en-US" sz="1800" b="0" strike="noStrike" spc="-1">
              <a:latin typeface="Arial"/>
            </a:endParaRPr>
          </a:p>
        </p:txBody>
      </p:sp>
      <p:sp>
        <p:nvSpPr>
          <p:cNvPr id="275" name="Google Shape;214;p25"/>
          <p:cNvSpPr/>
          <p:nvPr/>
        </p:nvSpPr>
        <p:spPr>
          <a:xfrm>
            <a:off x="311760" y="3929400"/>
            <a:ext cx="1341720" cy="45684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Documents</a:t>
            </a:r>
            <a:endParaRPr lang="en-US" sz="1800" b="0" strike="noStrike" spc="-1">
              <a:latin typeface="Arial"/>
            </a:endParaRPr>
          </a:p>
        </p:txBody>
      </p:sp>
      <p:sp>
        <p:nvSpPr>
          <p:cNvPr id="276" name="Google Shape;215;p25"/>
          <p:cNvSpPr/>
          <p:nvPr/>
        </p:nvSpPr>
        <p:spPr>
          <a:xfrm>
            <a:off x="1848960" y="3929400"/>
            <a:ext cx="1341720" cy="45684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Downloads</a:t>
            </a:r>
            <a:endParaRPr lang="en-US" sz="1800" b="0" strike="noStrike" spc="-1">
              <a:latin typeface="Arial"/>
            </a:endParaRPr>
          </a:p>
        </p:txBody>
      </p:sp>
      <p:sp>
        <p:nvSpPr>
          <p:cNvPr id="277" name="Google Shape;216;p25"/>
          <p:cNvSpPr/>
          <p:nvPr/>
        </p:nvSpPr>
        <p:spPr>
          <a:xfrm>
            <a:off x="3233880" y="3929400"/>
            <a:ext cx="637560" cy="456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etc.</a:t>
            </a:r>
            <a:endParaRPr lang="en-US" sz="1800" b="0" strike="noStrike" spc="-1">
              <a:latin typeface="Arial"/>
            </a:endParaRPr>
          </a:p>
        </p:txBody>
      </p:sp>
      <p:sp>
        <p:nvSpPr>
          <p:cNvPr id="278" name="Google Shape;217;p25"/>
          <p:cNvSpPr/>
          <p:nvPr/>
        </p:nvSpPr>
        <p:spPr>
          <a:xfrm>
            <a:off x="1741320" y="1614240"/>
            <a:ext cx="360" cy="232200"/>
          </a:xfrm>
          <a:custGeom>
            <a:avLst/>
            <a:gdLst/>
            <a:ahLst/>
            <a:cxnLst/>
            <a:rect l="l" t="t" r="r" b="b"/>
            <a:pathLst>
              <a:path w="21600" h="21600">
                <a:moveTo>
                  <a:pt x="0" y="0"/>
                </a:moveTo>
                <a:lnTo>
                  <a:pt x="21600" y="21600"/>
                </a:lnTo>
              </a:path>
            </a:pathLst>
          </a:custGeom>
          <a:noFill/>
          <a:ln w="19080">
            <a:solidFill>
              <a:srgbClr val="000000"/>
            </a:solidFill>
            <a:round/>
            <a:tailEnd type="triangle" w="med" len="med"/>
          </a:ln>
        </p:spPr>
        <p:style>
          <a:lnRef idx="0">
            <a:scrgbClr r="0" g="0" b="0"/>
          </a:lnRef>
          <a:fillRef idx="0">
            <a:scrgbClr r="0" g="0" b="0"/>
          </a:fillRef>
          <a:effectRef idx="0">
            <a:scrgbClr r="0" g="0" b="0"/>
          </a:effectRef>
          <a:fontRef idx="minor"/>
        </p:style>
      </p:sp>
      <p:sp>
        <p:nvSpPr>
          <p:cNvPr id="279" name="Google Shape;218;p25"/>
          <p:cNvSpPr/>
          <p:nvPr/>
        </p:nvSpPr>
        <p:spPr>
          <a:xfrm>
            <a:off x="1741320" y="2308320"/>
            <a:ext cx="360" cy="232200"/>
          </a:xfrm>
          <a:custGeom>
            <a:avLst/>
            <a:gdLst/>
            <a:ahLst/>
            <a:cxnLst/>
            <a:rect l="l" t="t" r="r" b="b"/>
            <a:pathLst>
              <a:path w="21600" h="21600">
                <a:moveTo>
                  <a:pt x="0" y="0"/>
                </a:moveTo>
                <a:lnTo>
                  <a:pt x="21600" y="21600"/>
                </a:lnTo>
              </a:path>
            </a:pathLst>
          </a:custGeom>
          <a:noFill/>
          <a:ln w="19080">
            <a:solidFill>
              <a:srgbClr val="000000"/>
            </a:solidFill>
            <a:round/>
            <a:tailEnd type="triangle" w="med" len="med"/>
          </a:ln>
        </p:spPr>
        <p:style>
          <a:lnRef idx="0">
            <a:scrgbClr r="0" g="0" b="0"/>
          </a:lnRef>
          <a:fillRef idx="0">
            <a:scrgbClr r="0" g="0" b="0"/>
          </a:fillRef>
          <a:effectRef idx="0">
            <a:scrgbClr r="0" g="0" b="0"/>
          </a:effectRef>
          <a:fontRef idx="minor"/>
        </p:style>
      </p:sp>
      <p:sp>
        <p:nvSpPr>
          <p:cNvPr id="280" name="Google Shape;219;p25"/>
          <p:cNvSpPr/>
          <p:nvPr/>
        </p:nvSpPr>
        <p:spPr>
          <a:xfrm>
            <a:off x="1741320" y="3002760"/>
            <a:ext cx="360" cy="232200"/>
          </a:xfrm>
          <a:custGeom>
            <a:avLst/>
            <a:gdLst/>
            <a:ahLst/>
            <a:cxnLst/>
            <a:rect l="l" t="t" r="r" b="b"/>
            <a:pathLst>
              <a:path w="21600" h="21600">
                <a:moveTo>
                  <a:pt x="0" y="0"/>
                </a:moveTo>
                <a:lnTo>
                  <a:pt x="21600" y="21600"/>
                </a:lnTo>
              </a:path>
            </a:pathLst>
          </a:custGeom>
          <a:noFill/>
          <a:ln w="19080">
            <a:solidFill>
              <a:srgbClr val="000000"/>
            </a:solidFill>
            <a:round/>
            <a:tailEnd type="triangle" w="med" len="med"/>
          </a:ln>
        </p:spPr>
        <p:style>
          <a:lnRef idx="0">
            <a:scrgbClr r="0" g="0" b="0"/>
          </a:lnRef>
          <a:fillRef idx="0">
            <a:scrgbClr r="0" g="0" b="0"/>
          </a:fillRef>
          <a:effectRef idx="0">
            <a:scrgbClr r="0" g="0" b="0"/>
          </a:effectRef>
          <a:fontRef idx="minor"/>
        </p:style>
      </p:sp>
      <p:sp>
        <p:nvSpPr>
          <p:cNvPr id="281" name="Google Shape;220;p25"/>
          <p:cNvSpPr/>
          <p:nvPr/>
        </p:nvSpPr>
        <p:spPr>
          <a:xfrm>
            <a:off x="311760" y="1846800"/>
            <a:ext cx="697320" cy="45684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lethe</a:t>
            </a:r>
            <a:endParaRPr lang="en-US" sz="1800" b="0" strike="noStrike" spc="-1">
              <a:latin typeface="Arial"/>
            </a:endParaRPr>
          </a:p>
        </p:txBody>
      </p:sp>
      <p:sp>
        <p:nvSpPr>
          <p:cNvPr id="282" name="Google Shape;221;p25"/>
          <p:cNvSpPr/>
          <p:nvPr/>
        </p:nvSpPr>
        <p:spPr>
          <a:xfrm>
            <a:off x="2494080" y="1846800"/>
            <a:ext cx="592920" cy="45684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rita</a:t>
            </a:r>
            <a:endParaRPr lang="en-US" sz="1800" b="0" strike="noStrike" spc="-1">
              <a:latin typeface="Arial"/>
            </a:endParaRPr>
          </a:p>
        </p:txBody>
      </p:sp>
      <p:sp>
        <p:nvSpPr>
          <p:cNvPr id="283" name="Google Shape;222;p25"/>
          <p:cNvSpPr/>
          <p:nvPr/>
        </p:nvSpPr>
        <p:spPr>
          <a:xfrm>
            <a:off x="3115080" y="1846800"/>
            <a:ext cx="637560" cy="456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etc.</a:t>
            </a:r>
            <a:endParaRPr lang="en-US" sz="1800" b="0" strike="noStrike" spc="-1">
              <a:latin typeface="Arial"/>
            </a:endParaRPr>
          </a:p>
        </p:txBody>
      </p:sp>
      <p:sp>
        <p:nvSpPr>
          <p:cNvPr id="284" name="Google Shape;223;p25"/>
          <p:cNvSpPr/>
          <p:nvPr/>
        </p:nvSpPr>
        <p:spPr>
          <a:xfrm>
            <a:off x="2312280" y="3235320"/>
            <a:ext cx="2067120" cy="456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 and other users</a:t>
            </a:r>
            <a:endParaRPr lang="en-US" sz="1800" b="0" strike="noStrike" spc="-1">
              <a:latin typeface="Arial"/>
            </a:endParaRPr>
          </a:p>
        </p:txBody>
      </p:sp>
      <p:graphicFrame>
        <p:nvGraphicFramePr>
          <p:cNvPr id="285" name="Google Shape;224;p25"/>
          <p:cNvGraphicFramePr/>
          <p:nvPr/>
        </p:nvGraphicFramePr>
        <p:xfrm>
          <a:off x="5317560" y="3895200"/>
          <a:ext cx="2623680" cy="1188360"/>
        </p:xfrm>
        <a:graphic>
          <a:graphicData uri="http://schemas.openxmlformats.org/drawingml/2006/table">
            <a:tbl>
              <a:tblPr/>
              <a:tblGrid>
                <a:gridCol w="523800">
                  <a:extLst>
                    <a:ext uri="{9D8B030D-6E8A-4147-A177-3AD203B41FA5}">
                      <a16:colId xmlns:a16="http://schemas.microsoft.com/office/drawing/2014/main" val="20000"/>
                    </a:ext>
                  </a:extLst>
                </a:gridCol>
                <a:gridCol w="2099880">
                  <a:extLst>
                    <a:ext uri="{9D8B030D-6E8A-4147-A177-3AD203B41FA5}">
                      <a16:colId xmlns:a16="http://schemas.microsoft.com/office/drawing/2014/main" val="20001"/>
                    </a:ext>
                  </a:extLst>
                </a:gridCol>
              </a:tblGrid>
              <a:tr h="396000">
                <a:tc>
                  <a:txBody>
                    <a:bodyPr/>
                    <a:lstStyle/>
                    <a:p>
                      <a:pPr>
                        <a:lnSpc>
                          <a:spcPct val="100000"/>
                        </a:lnSpc>
                        <a:buNone/>
                        <a:tabLst>
                          <a:tab pos="0" algn="l"/>
                        </a:tabLst>
                      </a:pPr>
                      <a:r>
                        <a:rPr lang="en" sz="1600" b="1" strike="noStrike" spc="-1">
                          <a:solidFill>
                            <a:srgbClr val="000000"/>
                          </a:solidFill>
                          <a:latin typeface="Arial"/>
                          <a:ea typeface="Arial"/>
                        </a:rPr>
                        <a:t>.</a:t>
                      </a:r>
                      <a:endParaRPr lang="en-US" sz="16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buNone/>
                        <a:tabLst>
                          <a:tab pos="0" algn="l"/>
                        </a:tabLst>
                      </a:pPr>
                      <a:r>
                        <a:rPr lang="en" sz="1400" b="0" strike="noStrike" spc="-1">
                          <a:solidFill>
                            <a:srgbClr val="000000"/>
                          </a:solidFill>
                          <a:latin typeface="Arial"/>
                          <a:ea typeface="Arial"/>
                        </a:rPr>
                        <a:t>Current directory</a:t>
                      </a:r>
                      <a:endParaRPr lang="en-US"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0"/>
                  </a:ext>
                </a:extLst>
              </a:tr>
              <a:tr h="396000">
                <a:tc>
                  <a:txBody>
                    <a:bodyPr/>
                    <a:lstStyle/>
                    <a:p>
                      <a:pPr>
                        <a:lnSpc>
                          <a:spcPct val="100000"/>
                        </a:lnSpc>
                        <a:buNone/>
                        <a:tabLst>
                          <a:tab pos="0" algn="l"/>
                        </a:tabLst>
                      </a:pPr>
                      <a:r>
                        <a:rPr lang="en" sz="1600" b="1" strike="noStrike" spc="-1">
                          <a:solidFill>
                            <a:srgbClr val="000000"/>
                          </a:solidFill>
                          <a:latin typeface="Arial"/>
                          <a:ea typeface="Arial"/>
                        </a:rPr>
                        <a:t>..</a:t>
                      </a:r>
                      <a:endParaRPr lang="en-US" sz="16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buNone/>
                        <a:tabLst>
                          <a:tab pos="0" algn="l"/>
                        </a:tabLst>
                      </a:pPr>
                      <a:r>
                        <a:rPr lang="en" sz="1400" b="0" strike="noStrike" spc="-1">
                          <a:solidFill>
                            <a:srgbClr val="000000"/>
                          </a:solidFill>
                          <a:latin typeface="Arial"/>
                          <a:ea typeface="Arial"/>
                        </a:rPr>
                        <a:t>Up one level</a:t>
                      </a:r>
                      <a:endParaRPr lang="en-US"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1"/>
                  </a:ext>
                </a:extLst>
              </a:tr>
              <a:tr h="396360">
                <a:tc>
                  <a:txBody>
                    <a:bodyPr/>
                    <a:lstStyle/>
                    <a:p>
                      <a:pPr>
                        <a:lnSpc>
                          <a:spcPct val="100000"/>
                        </a:lnSpc>
                        <a:buNone/>
                        <a:tabLst>
                          <a:tab pos="0" algn="l"/>
                        </a:tabLst>
                      </a:pPr>
                      <a:r>
                        <a:rPr lang="en" sz="1600" b="1" strike="noStrike" spc="-1">
                          <a:solidFill>
                            <a:srgbClr val="000000"/>
                          </a:solidFill>
                          <a:latin typeface="Arial"/>
                          <a:ea typeface="Arial"/>
                        </a:rPr>
                        <a:t>~</a:t>
                      </a:r>
                      <a:endParaRPr lang="en-US" sz="16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buNone/>
                        <a:tabLst>
                          <a:tab pos="0" algn="l"/>
                        </a:tabLst>
                      </a:pPr>
                      <a:r>
                        <a:rPr lang="en" sz="1400" b="0" strike="noStrike" spc="-1">
                          <a:solidFill>
                            <a:srgbClr val="000000"/>
                          </a:solidFill>
                          <a:latin typeface="Arial"/>
                          <a:ea typeface="Arial"/>
                        </a:rPr>
                        <a:t>Home directory</a:t>
                      </a:r>
                      <a:endParaRPr lang="en-US"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Creating and Removing Directories</a:t>
            </a:r>
            <a:endParaRPr lang="en-US" sz="2800" b="0" strike="noStrike" spc="-1">
              <a:solidFill>
                <a:srgbClr val="000000"/>
              </a:solidFill>
              <a:latin typeface="Arial"/>
            </a:endParaRPr>
          </a:p>
        </p:txBody>
      </p:sp>
      <p:sp>
        <p:nvSpPr>
          <p:cNvPr id="287"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43080">
              <a:lnSpc>
                <a:spcPct val="115000"/>
              </a:lnSpc>
              <a:buClr>
                <a:srgbClr val="000000"/>
              </a:buClr>
              <a:buFont typeface="Arial"/>
              <a:buChar char="●"/>
            </a:pPr>
            <a:r>
              <a:rPr lang="en" sz="1800" b="1" strike="noStrike" spc="-1">
                <a:solidFill>
                  <a:srgbClr val="38761D"/>
                </a:solidFill>
                <a:latin typeface="Courier New"/>
                <a:ea typeface="Courier New"/>
              </a:rPr>
              <a:t>mkdir</a:t>
            </a:r>
            <a:r>
              <a:rPr lang="en" sz="1800" b="0" strike="noStrike" spc="-1">
                <a:solidFill>
                  <a:srgbClr val="000000"/>
                </a:solidFill>
                <a:latin typeface="Arial"/>
                <a:ea typeface="Arial"/>
              </a:rPr>
              <a:t> makes a directory, </a:t>
            </a:r>
            <a:r>
              <a:rPr lang="en" sz="1800" b="1" strike="noStrike" spc="-1">
                <a:solidFill>
                  <a:srgbClr val="38761D"/>
                </a:solidFill>
                <a:latin typeface="Courier New"/>
                <a:ea typeface="Courier New"/>
              </a:rPr>
              <a:t>rmdir</a:t>
            </a:r>
            <a:r>
              <a:rPr lang="en" sz="1800" b="0" strike="noStrike" spc="-1">
                <a:solidFill>
                  <a:srgbClr val="000000"/>
                </a:solidFill>
                <a:latin typeface="Arial"/>
                <a:ea typeface="Arial"/>
              </a:rPr>
              <a:t> removes an empty directory</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Try the following:</a:t>
            </a:r>
            <a:endParaRPr lang="en-US" sz="1800" b="0" strike="noStrike" spc="-1">
              <a:solidFill>
                <a:srgbClr val="000000"/>
              </a:solidFill>
              <a:latin typeface="Arial"/>
            </a:endParaRPr>
          </a:p>
          <a:p>
            <a:pPr marL="914400" lvl="1" indent="-317520">
              <a:lnSpc>
                <a:spcPct val="115000"/>
              </a:lnSpc>
              <a:buClr>
                <a:srgbClr val="000000"/>
              </a:buClr>
              <a:buFont typeface="Courier New"/>
              <a:buChar char="○"/>
            </a:pPr>
            <a:r>
              <a:rPr lang="en" sz="1400" b="1" strike="noStrike" spc="-1">
                <a:solidFill>
                  <a:srgbClr val="38761D"/>
                </a:solidFill>
                <a:latin typeface="Courier New"/>
                <a:ea typeface="Courier New"/>
              </a:rPr>
              <a:t>cd ~</a:t>
            </a:r>
            <a:endParaRPr lang="en-US" sz="1400" b="0" strike="noStrike" spc="-1">
              <a:solidFill>
                <a:srgbClr val="000000"/>
              </a:solidFill>
              <a:latin typeface="Arial"/>
            </a:endParaRPr>
          </a:p>
          <a:p>
            <a:pPr marL="914400" lvl="1" indent="-317520">
              <a:lnSpc>
                <a:spcPct val="115000"/>
              </a:lnSpc>
              <a:buClr>
                <a:srgbClr val="000000"/>
              </a:buClr>
              <a:buFont typeface="Courier New"/>
              <a:buChar char="○"/>
            </a:pPr>
            <a:r>
              <a:rPr lang="en" sz="1400" b="1" strike="noStrike" spc="-1">
                <a:solidFill>
                  <a:srgbClr val="38761D"/>
                </a:solidFill>
                <a:latin typeface="Courier New"/>
                <a:ea typeface="Courier New"/>
              </a:rPr>
              <a:t>mkdir test</a:t>
            </a:r>
            <a:endParaRPr lang="en-US" sz="1400" b="0" strike="noStrike" spc="-1">
              <a:solidFill>
                <a:srgbClr val="000000"/>
              </a:solidFill>
              <a:latin typeface="Arial"/>
            </a:endParaRPr>
          </a:p>
          <a:p>
            <a:pPr marL="914400" lvl="1" indent="-317520">
              <a:lnSpc>
                <a:spcPct val="115000"/>
              </a:lnSpc>
              <a:buClr>
                <a:srgbClr val="000000"/>
              </a:buClr>
              <a:buFont typeface="Courier New"/>
              <a:buChar char="○"/>
            </a:pPr>
            <a:r>
              <a:rPr lang="en" sz="1400" b="1" strike="noStrike" spc="-1">
                <a:solidFill>
                  <a:srgbClr val="38761D"/>
                </a:solidFill>
                <a:latin typeface="Courier New"/>
                <a:ea typeface="Courier New"/>
              </a:rPr>
              <a:t>ls</a:t>
            </a:r>
            <a:r>
              <a:rPr lang="en" sz="1400" b="1" strike="noStrike" spc="-1">
                <a:solidFill>
                  <a:srgbClr val="000000"/>
                </a:solidFill>
                <a:latin typeface="Courier New"/>
                <a:ea typeface="Courier New"/>
              </a:rPr>
              <a:t> </a:t>
            </a:r>
            <a:r>
              <a:rPr lang="en" sz="1400" b="0" strike="noStrike" spc="-1">
                <a:solidFill>
                  <a:srgbClr val="000000"/>
                </a:solidFill>
                <a:latin typeface="Arial"/>
                <a:ea typeface="Arial"/>
              </a:rPr>
              <a:t>(this should show a new directory)</a:t>
            </a:r>
            <a:endParaRPr lang="en-US" sz="1400" b="0" strike="noStrike" spc="-1">
              <a:solidFill>
                <a:srgbClr val="000000"/>
              </a:solidFill>
              <a:latin typeface="Arial"/>
            </a:endParaRPr>
          </a:p>
          <a:p>
            <a:pPr marL="914400" lvl="1" indent="-317520">
              <a:lnSpc>
                <a:spcPct val="115000"/>
              </a:lnSpc>
              <a:buClr>
                <a:srgbClr val="000000"/>
              </a:buClr>
              <a:buFont typeface="Courier New"/>
              <a:buChar char="○"/>
            </a:pPr>
            <a:r>
              <a:rPr lang="en" sz="1400" b="1" strike="noStrike" spc="-1">
                <a:solidFill>
                  <a:srgbClr val="38761D"/>
                </a:solidFill>
                <a:latin typeface="Courier New"/>
                <a:ea typeface="Courier New"/>
              </a:rPr>
              <a:t>rmdir test</a:t>
            </a:r>
            <a:endParaRPr lang="en-US" sz="1400" b="0" strike="noStrike" spc="-1">
              <a:solidFill>
                <a:srgbClr val="000000"/>
              </a:solidFill>
              <a:latin typeface="Arial"/>
            </a:endParaRPr>
          </a:p>
          <a:p>
            <a:pPr marL="914400" lvl="1" indent="-317520">
              <a:lnSpc>
                <a:spcPct val="115000"/>
              </a:lnSpc>
              <a:buClr>
                <a:srgbClr val="000000"/>
              </a:buClr>
              <a:buFont typeface="Courier New"/>
              <a:buChar char="○"/>
            </a:pPr>
            <a:r>
              <a:rPr lang="en" sz="1400" b="1" strike="noStrike" spc="-1">
                <a:solidFill>
                  <a:srgbClr val="38761D"/>
                </a:solidFill>
                <a:latin typeface="Courier New"/>
                <a:ea typeface="Courier New"/>
              </a:rPr>
              <a:t>ls</a:t>
            </a:r>
            <a:endParaRPr lang="en-US" sz="1400" b="0" strike="noStrike" spc="-1">
              <a:solidFill>
                <a:srgbClr val="000000"/>
              </a:solidFill>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Create a Sample Directory and Sample Files</a:t>
            </a:r>
            <a:endParaRPr lang="en-US" sz="2800" b="0" strike="noStrike" spc="-1">
              <a:solidFill>
                <a:srgbClr val="000000"/>
              </a:solidFill>
              <a:latin typeface="Arial"/>
            </a:endParaRPr>
          </a:p>
        </p:txBody>
      </p:sp>
      <p:sp>
        <p:nvSpPr>
          <p:cNvPr id="289"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43080">
              <a:lnSpc>
                <a:spcPct val="115000"/>
              </a:lnSpc>
              <a:buClr>
                <a:srgbClr val="000000"/>
              </a:buClr>
              <a:buFont typeface="Courier New"/>
              <a:buChar char="●"/>
            </a:pPr>
            <a:r>
              <a:rPr lang="en" sz="1800" b="1" strike="noStrike" spc="-1">
                <a:solidFill>
                  <a:srgbClr val="38761D"/>
                </a:solidFill>
                <a:latin typeface="Courier New"/>
                <a:ea typeface="Courier New"/>
              </a:rPr>
              <a:t>cd ~</a:t>
            </a:r>
            <a:endParaRPr lang="en-US" sz="1800" b="0" strike="noStrike" spc="-1">
              <a:solidFill>
                <a:srgbClr val="000000"/>
              </a:solidFill>
              <a:latin typeface="Arial"/>
            </a:endParaRPr>
          </a:p>
          <a:p>
            <a:pPr marL="457200" indent="-343080">
              <a:lnSpc>
                <a:spcPct val="115000"/>
              </a:lnSpc>
              <a:buClr>
                <a:srgbClr val="000000"/>
              </a:buClr>
              <a:buFont typeface="Courier New"/>
              <a:buChar char="●"/>
            </a:pPr>
            <a:r>
              <a:rPr lang="en" sz="1800" b="1" strike="noStrike" spc="-1">
                <a:solidFill>
                  <a:srgbClr val="38761D"/>
                </a:solidFill>
                <a:latin typeface="Courier New"/>
                <a:ea typeface="Courier New"/>
              </a:rPr>
              <a:t>mkdir test_dir</a:t>
            </a:r>
            <a:endParaRPr lang="en-US" sz="1800" b="0" strike="noStrike" spc="-1">
              <a:solidFill>
                <a:srgbClr val="000000"/>
              </a:solidFill>
              <a:latin typeface="Arial"/>
            </a:endParaRPr>
          </a:p>
          <a:p>
            <a:pPr marL="457200" indent="-343080">
              <a:lnSpc>
                <a:spcPct val="115000"/>
              </a:lnSpc>
              <a:buClr>
                <a:srgbClr val="000000"/>
              </a:buClr>
              <a:buFont typeface="Courier New"/>
              <a:buChar char="●"/>
            </a:pPr>
            <a:r>
              <a:rPr lang="en" sz="1800" b="1" strike="noStrike" spc="-1">
                <a:solidFill>
                  <a:srgbClr val="38761D"/>
                </a:solidFill>
                <a:latin typeface="Courier New"/>
                <a:ea typeface="Courier New"/>
              </a:rPr>
              <a:t>cd test_dir</a:t>
            </a:r>
            <a:endParaRPr lang="en-US" sz="1800" b="0" strike="noStrike" spc="-1">
              <a:solidFill>
                <a:srgbClr val="000000"/>
              </a:solidFill>
              <a:latin typeface="Arial"/>
            </a:endParaRPr>
          </a:p>
          <a:p>
            <a:pPr marL="457200" indent="-343080">
              <a:lnSpc>
                <a:spcPct val="115000"/>
              </a:lnSpc>
              <a:buClr>
                <a:srgbClr val="000000"/>
              </a:buClr>
              <a:buFont typeface="Courier New"/>
              <a:buChar char="●"/>
            </a:pPr>
            <a:r>
              <a:rPr lang="en" sz="1800" b="1" strike="noStrike" spc="-1">
                <a:solidFill>
                  <a:srgbClr val="38761D"/>
                </a:solidFill>
                <a:latin typeface="Courier New"/>
                <a:ea typeface="Courier New"/>
              </a:rPr>
              <a:t>touch my_file</a:t>
            </a:r>
            <a:endParaRPr lang="en-US" sz="1800" b="0" strike="noStrike" spc="-1">
              <a:solidFill>
                <a:srgbClr val="000000"/>
              </a:solidFill>
              <a:latin typeface="Arial"/>
            </a:endParaRPr>
          </a:p>
          <a:p>
            <a:pPr marL="457200" indent="-343080">
              <a:lnSpc>
                <a:spcPct val="115000"/>
              </a:lnSpc>
              <a:buClr>
                <a:srgbClr val="000000"/>
              </a:buClr>
              <a:buFont typeface="Courier New"/>
              <a:buChar char="●"/>
            </a:pPr>
            <a:r>
              <a:rPr lang="en" sz="1800" b="1" strike="noStrike" spc="-1">
                <a:solidFill>
                  <a:srgbClr val="38761D"/>
                </a:solidFill>
                <a:latin typeface="Courier New"/>
                <a:ea typeface="Courier New"/>
              </a:rPr>
              <a:t>nano my_file</a:t>
            </a:r>
            <a:r>
              <a:rPr lang="en" sz="1800" b="1" strike="noStrike" spc="-1">
                <a:solidFill>
                  <a:srgbClr val="000000"/>
                </a:solidFill>
                <a:latin typeface="Courier New"/>
                <a:ea typeface="Courier New"/>
              </a:rPr>
              <a:t> </a:t>
            </a:r>
            <a:r>
              <a:rPr lang="en" sz="1800" b="0" strike="noStrike" spc="-1">
                <a:solidFill>
                  <a:srgbClr val="000000"/>
                </a:solidFill>
                <a:latin typeface="Arial"/>
                <a:ea typeface="Arial"/>
              </a:rPr>
              <a:t>(add some text, WriteOut, then Exit)</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38761D"/>
                </a:solidFill>
                <a:latin typeface="Courier New"/>
                <a:ea typeface="Courier New"/>
              </a:rPr>
              <a:t>nano my_file2</a:t>
            </a:r>
            <a:r>
              <a:rPr lang="en" sz="1800" b="0" strike="noStrike" spc="-1">
                <a:solidFill>
                  <a:srgbClr val="000000"/>
                </a:solidFill>
                <a:latin typeface="Arial"/>
                <a:ea typeface="Arial"/>
              </a:rPr>
              <a:t> (add some text, WriteOut, then Exit)</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38761D"/>
                </a:solidFill>
                <a:latin typeface="Courier New"/>
                <a:ea typeface="Courier New"/>
              </a:rPr>
              <a:t>file my_file2</a:t>
            </a:r>
            <a:r>
              <a:rPr lang="en" sz="1800" b="0" strike="noStrike" spc="-1">
                <a:solidFill>
                  <a:srgbClr val="000000"/>
                </a:solidFill>
                <a:latin typeface="Arial"/>
                <a:ea typeface="Arial"/>
              </a:rPr>
              <a:t> (show file type, should be an ASCII text file)</a:t>
            </a:r>
            <a:endParaRPr lang="en-US" sz="1800" b="0" strike="noStrike" spc="-1">
              <a:solidFill>
                <a:srgbClr val="000000"/>
              </a:solidFill>
              <a:latin typeface="Arial"/>
            </a:endParaRPr>
          </a:p>
          <a:p>
            <a:pPr marL="457200" indent="-343080">
              <a:lnSpc>
                <a:spcPct val="115000"/>
              </a:lnSpc>
              <a:buClr>
                <a:srgbClr val="000000"/>
              </a:buClr>
              <a:buFont typeface="Arial"/>
              <a:buChar char="●"/>
            </a:pP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Note that “^X” means to hold down the control key (perhaps command on Mac), press “X”, then release both keys; this is also written “Ctrl-X”</a:t>
            </a:r>
            <a:endParaRPr lang="en-US" sz="1800" b="0" strike="noStrike" spc="-1">
              <a:solidFill>
                <a:srgbClr val="000000"/>
              </a:solidFill>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Moving and Removing Files</a:t>
            </a:r>
            <a:endParaRPr lang="en-US" sz="2800" b="0" strike="noStrike" spc="-1">
              <a:solidFill>
                <a:srgbClr val="000000"/>
              </a:solidFill>
              <a:latin typeface="Arial"/>
            </a:endParaRPr>
          </a:p>
        </p:txBody>
      </p:sp>
      <p:sp>
        <p:nvSpPr>
          <p:cNvPr id="291" name="PlaceHolder 2"/>
          <p:cNvSpPr>
            <a:spLocks noGrp="1"/>
          </p:cNvSpPr>
          <p:nvPr>
            <p:ph/>
          </p:nvPr>
        </p:nvSpPr>
        <p:spPr>
          <a:xfrm>
            <a:off x="311760" y="1076400"/>
            <a:ext cx="8520120" cy="3147120"/>
          </a:xfrm>
          <a:prstGeom prst="rect">
            <a:avLst/>
          </a:prstGeom>
          <a:noFill/>
          <a:ln w="0">
            <a:noFill/>
          </a:ln>
        </p:spPr>
        <p:txBody>
          <a:bodyPr tIns="91440" bIns="91440" anchor="t">
            <a:normAutofit fontScale="99000" lnSpcReduction="10000"/>
          </a:bodyPr>
          <a:lstStyle/>
          <a:p>
            <a:pPr marL="457200" indent="-343080">
              <a:lnSpc>
                <a:spcPct val="115000"/>
              </a:lnSpc>
              <a:buClr>
                <a:srgbClr val="000000"/>
              </a:buClr>
              <a:buFont typeface="Courier New"/>
              <a:buChar char="●"/>
            </a:pPr>
            <a:r>
              <a:rPr lang="en" sz="1800" b="1" strike="noStrike" spc="-1">
                <a:solidFill>
                  <a:srgbClr val="38761D"/>
                </a:solidFill>
                <a:latin typeface="Courier New"/>
                <a:ea typeface="Courier New"/>
              </a:rPr>
              <a:t>cd ~/test_dir</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38761D"/>
                </a:solidFill>
                <a:latin typeface="Courier New"/>
                <a:ea typeface="Courier New"/>
              </a:rPr>
              <a:t>mv my_file ..</a:t>
            </a:r>
            <a:r>
              <a:rPr lang="en" sz="1800" b="0" strike="noStrike" spc="-1">
                <a:solidFill>
                  <a:srgbClr val="000000"/>
                </a:solidFill>
                <a:latin typeface="Arial"/>
                <a:ea typeface="Arial"/>
              </a:rPr>
              <a:t> (move my_file to parent directory with same name)</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38761D"/>
                </a:solidFill>
                <a:latin typeface="Courier New"/>
                <a:ea typeface="Courier New"/>
              </a:rPr>
              <a:t>cp my_file2 ..</a:t>
            </a:r>
            <a:r>
              <a:rPr lang="en" sz="1800" b="0" strike="noStrike" spc="-1">
                <a:solidFill>
                  <a:srgbClr val="000000"/>
                </a:solidFill>
                <a:latin typeface="Arial"/>
                <a:ea typeface="Arial"/>
              </a:rPr>
              <a:t> (copy my_file2 to parent directory with same name)</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38761D"/>
                </a:solidFill>
                <a:latin typeface="Courier New"/>
                <a:ea typeface="Courier New"/>
              </a:rPr>
              <a:t>ls ..</a:t>
            </a:r>
            <a:r>
              <a:rPr lang="en" sz="1800" b="0" strike="noStrike" spc="-1">
                <a:solidFill>
                  <a:srgbClr val="000000"/>
                </a:solidFill>
                <a:latin typeface="Arial"/>
                <a:ea typeface="Arial"/>
              </a:rPr>
              <a:t> (list contents of parent directory)</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38761D"/>
                </a:solidFill>
                <a:latin typeface="Courier New"/>
                <a:ea typeface="Courier New"/>
              </a:rPr>
              <a:t>ls</a:t>
            </a:r>
            <a:r>
              <a:rPr lang="en" sz="1800" b="0" strike="noStrike" spc="-1">
                <a:solidFill>
                  <a:srgbClr val="38761D"/>
                </a:solidFill>
                <a:latin typeface="Arial"/>
                <a:ea typeface="Arial"/>
              </a:rPr>
              <a:t> </a:t>
            </a:r>
            <a:endParaRPr lang="en-US" sz="1800" b="0" strike="noStrike" spc="-1">
              <a:solidFill>
                <a:srgbClr val="000000"/>
              </a:solidFill>
              <a:latin typeface="Arial"/>
            </a:endParaRPr>
          </a:p>
          <a:p>
            <a:pPr marL="457200" indent="-343080">
              <a:lnSpc>
                <a:spcPct val="115000"/>
              </a:lnSpc>
              <a:buClr>
                <a:srgbClr val="000000"/>
              </a:buClr>
              <a:buFont typeface="Courier New"/>
              <a:buChar char="●"/>
            </a:pPr>
            <a:r>
              <a:rPr lang="en" sz="1800" b="1" strike="noStrike" spc="-1">
                <a:solidFill>
                  <a:srgbClr val="38761D"/>
                </a:solidFill>
                <a:latin typeface="Courier New"/>
                <a:ea typeface="Courier New"/>
              </a:rPr>
              <a:t>cd ..</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38761D"/>
                </a:solidFill>
                <a:latin typeface="Courier New"/>
                <a:ea typeface="Courier New"/>
              </a:rPr>
              <a:t>rm my_file2</a:t>
            </a:r>
            <a:r>
              <a:rPr lang="en" sz="1800" b="0" strike="noStrike" spc="-1">
                <a:solidFill>
                  <a:srgbClr val="000000"/>
                </a:solidFill>
                <a:latin typeface="Arial"/>
                <a:ea typeface="Arial"/>
              </a:rPr>
              <a:t> (remove my_file2)</a:t>
            </a:r>
            <a:endParaRPr lang="en-US" sz="1800" b="0" strike="noStrike" spc="-1">
              <a:solidFill>
                <a:srgbClr val="000000"/>
              </a:solidFill>
              <a:latin typeface="Arial"/>
            </a:endParaRPr>
          </a:p>
          <a:p>
            <a:pPr marL="457200" indent="-343080">
              <a:lnSpc>
                <a:spcPct val="115000"/>
              </a:lnSpc>
              <a:buClr>
                <a:srgbClr val="000000"/>
              </a:buClr>
              <a:buFont typeface="Courier New"/>
              <a:buChar char="●"/>
            </a:pPr>
            <a:r>
              <a:rPr lang="en" sz="1800" b="1" strike="noStrike" spc="-1">
                <a:solidFill>
                  <a:srgbClr val="38761D"/>
                </a:solidFill>
                <a:latin typeface="Courier New"/>
                <a:ea typeface="Courier New"/>
              </a:rPr>
              <a:t>rm my_file</a:t>
            </a:r>
            <a:endParaRPr lang="en-US" sz="1800" b="0" strike="noStrike" spc="-1">
              <a:solidFill>
                <a:srgbClr val="000000"/>
              </a:solidFill>
              <a:latin typeface="Arial"/>
            </a:endParaRPr>
          </a:p>
          <a:p>
            <a:pPr>
              <a:lnSpc>
                <a:spcPct val="115000"/>
              </a:lnSpc>
              <a:spcBef>
                <a:spcPts val="1199"/>
              </a:spcBef>
              <a:spcAft>
                <a:spcPts val="1199"/>
              </a:spcAft>
              <a:buNone/>
              <a:tabLst>
                <a:tab pos="0" algn="l"/>
              </a:tabLst>
            </a:pPr>
            <a:r>
              <a:rPr lang="en" sz="1800" b="1" strike="noStrike" spc="-1">
                <a:solidFill>
                  <a:srgbClr val="FF0000"/>
                </a:solidFill>
                <a:latin typeface="Arial"/>
                <a:ea typeface="Arial"/>
              </a:rPr>
              <a:t>Removing a file is forever! There is no undo or recycling bin!</a:t>
            </a:r>
            <a:endParaRPr lang="en-US" sz="1800" b="0" strike="noStrike" spc="-1">
              <a:solidFill>
                <a:srgbClr val="000000"/>
              </a:solidFill>
              <a:latin typeface="Arial"/>
            </a:endParaRPr>
          </a:p>
        </p:txBody>
      </p:sp>
      <p:sp>
        <p:nvSpPr>
          <p:cNvPr id="292" name="Google Shape;243;p28"/>
          <p:cNvSpPr/>
          <p:nvPr/>
        </p:nvSpPr>
        <p:spPr>
          <a:xfrm>
            <a:off x="340560" y="4113360"/>
            <a:ext cx="8491320" cy="8830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marL="457200" indent="-343080">
              <a:lnSpc>
                <a:spcPct val="100000"/>
              </a:lnSpc>
              <a:buClr>
                <a:srgbClr val="000000"/>
              </a:buClr>
              <a:buFont typeface="Arial"/>
              <a:buChar char="●"/>
            </a:pPr>
            <a:r>
              <a:rPr lang="en" sz="1800" b="0" strike="noStrike" spc="-1">
                <a:solidFill>
                  <a:srgbClr val="000000"/>
                </a:solidFill>
                <a:latin typeface="Arial"/>
                <a:ea typeface="Arial"/>
              </a:rPr>
              <a:t>Useful options for rm:</a:t>
            </a:r>
            <a:endParaRPr lang="en-US" sz="1800" b="0" strike="noStrike" spc="-1">
              <a:latin typeface="Arial"/>
            </a:endParaRPr>
          </a:p>
          <a:p>
            <a:pPr marL="914400" lvl="1" indent="-317520">
              <a:lnSpc>
                <a:spcPct val="100000"/>
              </a:lnSpc>
              <a:buClr>
                <a:srgbClr val="000000"/>
              </a:buClr>
              <a:buFont typeface="Arial"/>
              <a:buChar char="○"/>
            </a:pPr>
            <a:r>
              <a:rPr lang="en" sz="1400" b="1" strike="noStrike" spc="-1">
                <a:solidFill>
                  <a:srgbClr val="38761D"/>
                </a:solidFill>
                <a:latin typeface="Courier New"/>
                <a:ea typeface="Courier New"/>
              </a:rPr>
              <a:t>rm -r</a:t>
            </a:r>
            <a:r>
              <a:rPr lang="en" sz="1400" b="0" strike="noStrike" spc="-1">
                <a:solidFill>
                  <a:srgbClr val="000000"/>
                </a:solidFill>
                <a:latin typeface="Arial"/>
                <a:ea typeface="Arial"/>
              </a:rPr>
              <a:t>: Remove all files and folders within a directory. Be careful with this command!</a:t>
            </a:r>
            <a:endParaRPr lang="en-US" sz="1400" b="0" strike="noStrike" spc="-1">
              <a:latin typeface="Arial"/>
            </a:endParaRPr>
          </a:p>
          <a:p>
            <a:pPr marL="914400" lvl="1" indent="-317520">
              <a:lnSpc>
                <a:spcPct val="100000"/>
              </a:lnSpc>
              <a:buClr>
                <a:srgbClr val="000000"/>
              </a:buClr>
              <a:buFont typeface="Arial"/>
              <a:buChar char="○"/>
            </a:pPr>
            <a:r>
              <a:rPr lang="en" sz="1400" b="1" strike="noStrike" spc="-1">
                <a:solidFill>
                  <a:srgbClr val="38761D"/>
                </a:solidFill>
                <a:latin typeface="Courier New"/>
                <a:ea typeface="Courier New"/>
              </a:rPr>
              <a:t>rm -i</a:t>
            </a:r>
            <a:r>
              <a:rPr lang="en" sz="1400" b="0" strike="noStrike" spc="-1">
                <a:solidFill>
                  <a:srgbClr val="000000"/>
                </a:solidFill>
                <a:latin typeface="Arial"/>
                <a:ea typeface="Arial"/>
              </a:rPr>
              <a:t>: Receive a confirmation message each time you try to delete a file</a:t>
            </a:r>
            <a:endParaRPr lang="en-US" sz="1400" b="0" strike="noStrike" spc="-1">
              <a:latin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1" strike="noStrike" spc="-1">
                <a:solidFill>
                  <a:srgbClr val="127622"/>
                </a:solidFill>
                <a:latin typeface="Courier New"/>
                <a:ea typeface="Arial"/>
              </a:rPr>
              <a:t>ls -l</a:t>
            </a:r>
            <a:r>
              <a:rPr lang="en" sz="2800" b="0" strike="noStrike" spc="-1">
                <a:solidFill>
                  <a:srgbClr val="000000"/>
                </a:solidFill>
                <a:latin typeface="Arial"/>
                <a:ea typeface="Arial"/>
              </a:rPr>
              <a:t> Output</a:t>
            </a:r>
            <a:endParaRPr lang="en-US" sz="2800" b="0" strike="noStrike" spc="-1">
              <a:solidFill>
                <a:srgbClr val="000000"/>
              </a:solidFill>
              <a:latin typeface="Arial"/>
            </a:endParaRPr>
          </a:p>
        </p:txBody>
      </p:sp>
      <p:pic>
        <p:nvPicPr>
          <p:cNvPr id="294" name="Google Shape;249;p29"/>
          <p:cNvPicPr/>
          <p:nvPr/>
        </p:nvPicPr>
        <p:blipFill>
          <a:blip r:embed="rId2"/>
          <a:srcRect l="62807" t="61696" r="9151" b="19044"/>
          <a:stretch/>
        </p:blipFill>
        <p:spPr>
          <a:xfrm>
            <a:off x="1770840" y="1000080"/>
            <a:ext cx="5601960" cy="1153080"/>
          </a:xfrm>
          <a:prstGeom prst="rect">
            <a:avLst/>
          </a:prstGeom>
          <a:ln w="0">
            <a:noFill/>
          </a:ln>
        </p:spPr>
      </p:pic>
      <p:sp>
        <p:nvSpPr>
          <p:cNvPr id="295" name="Google Shape;250;p29"/>
          <p:cNvSpPr/>
          <p:nvPr/>
        </p:nvSpPr>
        <p:spPr>
          <a:xfrm>
            <a:off x="1058400" y="2205360"/>
            <a:ext cx="6874920" cy="21294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File type (d = directory, - = regular file)</a:t>
            </a:r>
            <a:endParaRPr lang="en-US" sz="1600" b="0" strike="noStrike" spc="-1">
              <a:latin typeface="Arial"/>
            </a:endParaRPr>
          </a:p>
          <a:p>
            <a:pPr algn="ctr">
              <a:lnSpc>
                <a:spcPct val="100000"/>
              </a:lnSpc>
              <a:buNone/>
              <a:tabLst>
                <a:tab pos="0" algn="l"/>
              </a:tabLst>
            </a:pPr>
            <a:r>
              <a:rPr lang="en" sz="1600" b="0" strike="noStrike" spc="-1">
                <a:solidFill>
                  <a:srgbClr val="000000"/>
                </a:solidFill>
                <a:latin typeface="Arial"/>
                <a:ea typeface="Arial"/>
              </a:rPr>
              <a:t>File permissions (next slide)</a:t>
            </a:r>
            <a:endParaRPr lang="en-US" sz="1600" b="0" strike="noStrike" spc="-1">
              <a:latin typeface="Arial"/>
            </a:endParaRPr>
          </a:p>
          <a:p>
            <a:pPr algn="ctr">
              <a:lnSpc>
                <a:spcPct val="100000"/>
              </a:lnSpc>
              <a:buNone/>
              <a:tabLst>
                <a:tab pos="0" algn="l"/>
              </a:tabLst>
            </a:pPr>
            <a:r>
              <a:rPr lang="en" sz="1600" b="0" strike="noStrike" spc="-1">
                <a:solidFill>
                  <a:srgbClr val="000000"/>
                </a:solidFill>
                <a:latin typeface="Arial"/>
                <a:ea typeface="Arial"/>
              </a:rPr>
              <a:t>Number of hard links to the file</a:t>
            </a:r>
            <a:endParaRPr lang="en-US" sz="1600" b="0" strike="noStrike" spc="-1">
              <a:latin typeface="Arial"/>
            </a:endParaRPr>
          </a:p>
          <a:p>
            <a:pPr algn="ctr">
              <a:lnSpc>
                <a:spcPct val="100000"/>
              </a:lnSpc>
              <a:buNone/>
              <a:tabLst>
                <a:tab pos="0" algn="l"/>
              </a:tabLst>
            </a:pPr>
            <a:r>
              <a:rPr lang="en" sz="1600" b="0" strike="noStrike" spc="-1">
                <a:solidFill>
                  <a:srgbClr val="000000"/>
                </a:solidFill>
                <a:latin typeface="Arial"/>
                <a:ea typeface="Arial"/>
              </a:rPr>
              <a:t>File owner</a:t>
            </a:r>
            <a:endParaRPr lang="en-US" sz="1600" b="0" strike="noStrike" spc="-1">
              <a:latin typeface="Arial"/>
            </a:endParaRPr>
          </a:p>
          <a:p>
            <a:pPr algn="ctr">
              <a:lnSpc>
                <a:spcPct val="100000"/>
              </a:lnSpc>
              <a:buNone/>
              <a:tabLst>
                <a:tab pos="0" algn="l"/>
              </a:tabLst>
            </a:pPr>
            <a:r>
              <a:rPr lang="en" sz="1600" b="0" strike="noStrike" spc="-1">
                <a:solidFill>
                  <a:srgbClr val="000000"/>
                </a:solidFill>
                <a:latin typeface="Arial"/>
                <a:ea typeface="Arial"/>
              </a:rPr>
              <a:t>File group</a:t>
            </a:r>
            <a:endParaRPr lang="en-US" sz="1600" b="0" strike="noStrike" spc="-1">
              <a:latin typeface="Arial"/>
            </a:endParaRPr>
          </a:p>
          <a:p>
            <a:pPr algn="ctr">
              <a:lnSpc>
                <a:spcPct val="100000"/>
              </a:lnSpc>
              <a:buNone/>
              <a:tabLst>
                <a:tab pos="0" algn="l"/>
              </a:tabLst>
            </a:pPr>
            <a:r>
              <a:rPr lang="en" sz="1600" b="0" strike="noStrike" spc="-1">
                <a:solidFill>
                  <a:srgbClr val="000000"/>
                </a:solidFill>
                <a:latin typeface="Arial"/>
                <a:ea typeface="Arial"/>
              </a:rPr>
              <a:t>File size (bytes, use -h option to get “human readable” units)</a:t>
            </a:r>
            <a:endParaRPr lang="en-US" sz="1600" b="0" strike="noStrike" spc="-1">
              <a:latin typeface="Arial"/>
            </a:endParaRPr>
          </a:p>
          <a:p>
            <a:pPr algn="ctr">
              <a:lnSpc>
                <a:spcPct val="100000"/>
              </a:lnSpc>
              <a:buNone/>
              <a:tabLst>
                <a:tab pos="0" algn="l"/>
              </a:tabLst>
            </a:pPr>
            <a:r>
              <a:rPr lang="en" sz="1600" b="0" strike="noStrike" spc="-1">
                <a:solidFill>
                  <a:srgbClr val="000000"/>
                </a:solidFill>
                <a:latin typeface="Arial"/>
                <a:ea typeface="Arial"/>
              </a:rPr>
              <a:t>Date last modified</a:t>
            </a:r>
            <a:endParaRPr lang="en-US" sz="1600" b="0" strike="noStrike" spc="-1">
              <a:latin typeface="Arial"/>
            </a:endParaRPr>
          </a:p>
          <a:p>
            <a:pPr algn="ctr">
              <a:lnSpc>
                <a:spcPct val="100000"/>
              </a:lnSpc>
              <a:buNone/>
              <a:tabLst>
                <a:tab pos="0" algn="l"/>
              </a:tabLst>
            </a:pPr>
            <a:r>
              <a:rPr lang="en" sz="1600" b="0" strike="noStrike" spc="-1">
                <a:solidFill>
                  <a:srgbClr val="000000"/>
                </a:solidFill>
                <a:latin typeface="Arial"/>
                <a:ea typeface="Arial"/>
              </a:rPr>
              <a:t>File name</a:t>
            </a:r>
            <a:endParaRPr lang="en-US" sz="16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2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29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29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29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29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fill="hold" nodeType="clickEffect">
                                  <p:stCondLst>
                                    <p:cond delay="0"/>
                                  </p:stCondLst>
                                  <p:childTnLst>
                                    <p:set>
                                      <p:cBhvr>
                                        <p:cTn id="34" dur="1" fill="hold">
                                          <p:stCondLst>
                                            <p:cond delay="0"/>
                                          </p:stCondLst>
                                        </p:cTn>
                                        <p:tgtEl>
                                          <p:spTgt spid="29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File Permissions</a:t>
            </a:r>
            <a:endParaRPr lang="en-US" sz="2800" b="0" strike="noStrike" spc="-1">
              <a:solidFill>
                <a:srgbClr val="000000"/>
              </a:solidFill>
              <a:latin typeface="Arial"/>
            </a:endParaRPr>
          </a:p>
        </p:txBody>
      </p:sp>
      <p:sp>
        <p:nvSpPr>
          <p:cNvPr id="297" name="PlaceHolder 2"/>
          <p:cNvSpPr>
            <a:spLocks noGrp="1"/>
          </p:cNvSpPr>
          <p:nvPr>
            <p:ph/>
          </p:nvPr>
        </p:nvSpPr>
        <p:spPr>
          <a:xfrm>
            <a:off x="311760" y="1152360"/>
            <a:ext cx="8520120" cy="712080"/>
          </a:xfrm>
          <a:prstGeom prst="rect">
            <a:avLst/>
          </a:prstGeom>
          <a:noFill/>
          <a:ln w="0">
            <a:noFill/>
          </a:ln>
        </p:spPr>
        <p:txBody>
          <a:bodyPr tIns="91440" bIns="91440" anchor="t">
            <a:normAutofit fontScale="94000"/>
          </a:bodyPr>
          <a:lstStyle/>
          <a:p>
            <a:pPr marL="457200" indent="-343080">
              <a:lnSpc>
                <a:spcPct val="115000"/>
              </a:lnSpc>
              <a:buClr>
                <a:srgbClr val="000000"/>
              </a:buClr>
              <a:buFont typeface="Arial"/>
              <a:buChar char="●"/>
            </a:pPr>
            <a:r>
              <a:rPr lang="en" sz="1800" b="0" strike="noStrike" spc="-1">
                <a:solidFill>
                  <a:srgbClr val="000000"/>
                </a:solidFill>
                <a:latin typeface="Arial"/>
                <a:ea typeface="Arial"/>
              </a:rPr>
              <a:t>Contains 3 groups of 3 letters</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r = read, w = write, x = execute/view contents, - = permission not granted</a:t>
            </a:r>
            <a:endParaRPr lang="en-US" sz="1400" b="0" strike="noStrike" spc="-1">
              <a:solidFill>
                <a:srgbClr val="000000"/>
              </a:solidFill>
              <a:latin typeface="Arial"/>
            </a:endParaRPr>
          </a:p>
        </p:txBody>
      </p:sp>
      <p:grpSp>
        <p:nvGrpSpPr>
          <p:cNvPr id="298" name="Group 297"/>
          <p:cNvGrpSpPr/>
          <p:nvPr/>
        </p:nvGrpSpPr>
        <p:grpSpPr>
          <a:xfrm>
            <a:off x="3278520" y="1864800"/>
            <a:ext cx="2937600" cy="1241280"/>
            <a:chOff x="3278520" y="1864800"/>
            <a:chExt cx="2937600" cy="1241280"/>
          </a:xfrm>
        </p:grpSpPr>
        <p:sp>
          <p:nvSpPr>
            <p:cNvPr id="299" name="Google Shape;257;p30"/>
            <p:cNvSpPr/>
            <p:nvPr/>
          </p:nvSpPr>
          <p:spPr>
            <a:xfrm>
              <a:off x="3835800" y="1864800"/>
              <a:ext cx="1472400" cy="5482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2400" b="0" strike="noStrike" spc="-1">
                  <a:solidFill>
                    <a:srgbClr val="000000"/>
                  </a:solidFill>
                  <a:latin typeface="Arial"/>
                  <a:ea typeface="Arial"/>
                </a:rPr>
                <a:t>rwxrw-r--</a:t>
              </a:r>
              <a:endParaRPr lang="en-US" sz="2400" b="0" strike="noStrike" spc="-1">
                <a:latin typeface="Arial"/>
              </a:endParaRPr>
            </a:p>
          </p:txBody>
        </p:sp>
        <p:sp>
          <p:nvSpPr>
            <p:cNvPr id="300" name="Google Shape;258;p30"/>
            <p:cNvSpPr/>
            <p:nvPr/>
          </p:nvSpPr>
          <p:spPr>
            <a:xfrm rot="5400000">
              <a:off x="4076280" y="2109960"/>
              <a:ext cx="140400" cy="477000"/>
            </a:xfrm>
            <a:prstGeom prst="rightBrace">
              <a:avLst>
                <a:gd name="adj1" fmla="val 50000"/>
                <a:gd name="adj2" fmla="val 50000"/>
              </a:avLst>
            </a:prstGeom>
            <a:noFill/>
            <a:ln w="38160">
              <a:solidFill>
                <a:srgbClr val="FF0000"/>
              </a:solidFill>
              <a:round/>
            </a:ln>
          </p:spPr>
          <p:style>
            <a:lnRef idx="0">
              <a:scrgbClr r="0" g="0" b="0"/>
            </a:lnRef>
            <a:fillRef idx="0">
              <a:scrgbClr r="0" g="0" b="0"/>
            </a:fillRef>
            <a:effectRef idx="0">
              <a:scrgbClr r="0" g="0" b="0"/>
            </a:effectRef>
            <a:fontRef idx="minor"/>
          </p:style>
        </p:sp>
        <p:sp>
          <p:nvSpPr>
            <p:cNvPr id="301" name="Google Shape;259;p30"/>
            <p:cNvSpPr/>
            <p:nvPr/>
          </p:nvSpPr>
          <p:spPr>
            <a:xfrm rot="5400000">
              <a:off x="4537800" y="2161800"/>
              <a:ext cx="140400" cy="373320"/>
            </a:xfrm>
            <a:prstGeom prst="rightBrace">
              <a:avLst>
                <a:gd name="adj1" fmla="val 50000"/>
                <a:gd name="adj2" fmla="val 50000"/>
              </a:avLst>
            </a:prstGeom>
            <a:noFill/>
            <a:ln w="38160">
              <a:solidFill>
                <a:srgbClr val="0000FF"/>
              </a:solidFill>
              <a:round/>
            </a:ln>
          </p:spPr>
          <p:style>
            <a:lnRef idx="0">
              <a:scrgbClr r="0" g="0" b="0"/>
            </a:lnRef>
            <a:fillRef idx="0">
              <a:scrgbClr r="0" g="0" b="0"/>
            </a:fillRef>
            <a:effectRef idx="0">
              <a:scrgbClr r="0" g="0" b="0"/>
            </a:effectRef>
            <a:fontRef idx="minor"/>
          </p:style>
        </p:sp>
        <p:sp>
          <p:nvSpPr>
            <p:cNvPr id="302" name="Google Shape;260;p30"/>
            <p:cNvSpPr/>
            <p:nvPr/>
          </p:nvSpPr>
          <p:spPr>
            <a:xfrm rot="5400000">
              <a:off x="4946760" y="2162880"/>
              <a:ext cx="140400" cy="371520"/>
            </a:xfrm>
            <a:prstGeom prst="rightBrace">
              <a:avLst>
                <a:gd name="adj1" fmla="val 50000"/>
                <a:gd name="adj2" fmla="val 50000"/>
              </a:avLst>
            </a:prstGeom>
            <a:noFill/>
            <a:ln w="38160">
              <a:solidFill>
                <a:srgbClr val="000000"/>
              </a:solidFill>
              <a:round/>
            </a:ln>
          </p:spPr>
          <p:style>
            <a:lnRef idx="0">
              <a:scrgbClr r="0" g="0" b="0"/>
            </a:lnRef>
            <a:fillRef idx="0">
              <a:scrgbClr r="0" g="0" b="0"/>
            </a:fillRef>
            <a:effectRef idx="0">
              <a:scrgbClr r="0" g="0" b="0"/>
            </a:effectRef>
            <a:fontRef idx="minor"/>
          </p:style>
        </p:sp>
        <p:sp>
          <p:nvSpPr>
            <p:cNvPr id="303" name="Google Shape;261;p30"/>
            <p:cNvSpPr/>
            <p:nvPr/>
          </p:nvSpPr>
          <p:spPr>
            <a:xfrm>
              <a:off x="3278520" y="2571840"/>
              <a:ext cx="769320" cy="3956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400" b="1" strike="noStrike" spc="-1">
                  <a:solidFill>
                    <a:srgbClr val="FF0000"/>
                  </a:solidFill>
                  <a:latin typeface="Arial"/>
                  <a:ea typeface="Arial"/>
                </a:rPr>
                <a:t>Owner</a:t>
              </a:r>
              <a:endParaRPr lang="en-US" sz="1400" b="0" strike="noStrike" spc="-1">
                <a:latin typeface="Arial"/>
              </a:endParaRPr>
            </a:p>
          </p:txBody>
        </p:sp>
        <p:sp>
          <p:nvSpPr>
            <p:cNvPr id="304" name="Google Shape;262;p30"/>
            <p:cNvSpPr/>
            <p:nvPr/>
          </p:nvSpPr>
          <p:spPr>
            <a:xfrm>
              <a:off x="4204440" y="2571840"/>
              <a:ext cx="769320" cy="3956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400" b="1" strike="noStrike" spc="-1">
                  <a:solidFill>
                    <a:srgbClr val="0000FF"/>
                  </a:solidFill>
                  <a:latin typeface="Arial"/>
                  <a:ea typeface="Arial"/>
                </a:rPr>
                <a:t>Group</a:t>
              </a:r>
              <a:endParaRPr lang="en-US" sz="1400" b="0" strike="noStrike" spc="-1">
                <a:latin typeface="Arial"/>
              </a:endParaRPr>
            </a:p>
          </p:txBody>
        </p:sp>
        <p:sp>
          <p:nvSpPr>
            <p:cNvPr id="305" name="Google Shape;263;p30"/>
            <p:cNvSpPr/>
            <p:nvPr/>
          </p:nvSpPr>
          <p:spPr>
            <a:xfrm>
              <a:off x="5130000" y="2497320"/>
              <a:ext cx="1086120" cy="6087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400" b="1" strike="noStrike" spc="-1">
                  <a:solidFill>
                    <a:srgbClr val="000000"/>
                  </a:solidFill>
                  <a:latin typeface="Arial"/>
                  <a:ea typeface="Arial"/>
                </a:rPr>
                <a:t>Everyone Else</a:t>
              </a:r>
              <a:endParaRPr lang="en-US" sz="1400" b="0" strike="noStrike" spc="-1">
                <a:latin typeface="Arial"/>
              </a:endParaRPr>
            </a:p>
          </p:txBody>
        </p:sp>
        <p:sp>
          <p:nvSpPr>
            <p:cNvPr id="306" name="Google Shape;264;p30"/>
            <p:cNvSpPr/>
            <p:nvPr/>
          </p:nvSpPr>
          <p:spPr>
            <a:xfrm flipH="1">
              <a:off x="3781800" y="2419200"/>
              <a:ext cx="364320" cy="259920"/>
            </a:xfrm>
            <a:custGeom>
              <a:avLst/>
              <a:gdLst/>
              <a:ahLst/>
              <a:cxnLst/>
              <a:rect l="l" t="t" r="r" b="b"/>
              <a:pathLst>
                <a:path w="21600" h="21600">
                  <a:moveTo>
                    <a:pt x="0" y="0"/>
                  </a:moveTo>
                  <a:lnTo>
                    <a:pt x="21600" y="21600"/>
                  </a:lnTo>
                </a:path>
              </a:pathLst>
            </a:custGeom>
            <a:noFill/>
            <a:ln w="28440">
              <a:solidFill>
                <a:srgbClr val="FF0000"/>
              </a:solidFill>
              <a:round/>
              <a:tailEnd type="triangle" w="med" len="med"/>
            </a:ln>
          </p:spPr>
          <p:style>
            <a:lnRef idx="0">
              <a:scrgbClr r="0" g="0" b="0"/>
            </a:lnRef>
            <a:fillRef idx="0">
              <a:scrgbClr r="0" g="0" b="0"/>
            </a:fillRef>
            <a:effectRef idx="0">
              <a:scrgbClr r="0" g="0" b="0"/>
            </a:effectRef>
            <a:fontRef idx="minor"/>
          </p:style>
        </p:sp>
        <p:sp>
          <p:nvSpPr>
            <p:cNvPr id="307" name="Google Shape;265;p30"/>
            <p:cNvSpPr/>
            <p:nvPr/>
          </p:nvSpPr>
          <p:spPr>
            <a:xfrm flipH="1">
              <a:off x="4594320" y="2419200"/>
              <a:ext cx="11880" cy="311400"/>
            </a:xfrm>
            <a:custGeom>
              <a:avLst/>
              <a:gdLst/>
              <a:ahLst/>
              <a:cxnLst/>
              <a:rect l="l" t="t" r="r" b="b"/>
              <a:pathLst>
                <a:path w="21600" h="21600">
                  <a:moveTo>
                    <a:pt x="0" y="0"/>
                  </a:moveTo>
                  <a:lnTo>
                    <a:pt x="21600" y="21600"/>
                  </a:lnTo>
                </a:path>
              </a:pathLst>
            </a:custGeom>
            <a:noFill/>
            <a:ln w="28440">
              <a:solidFill>
                <a:srgbClr val="0000FF"/>
              </a:solidFill>
              <a:round/>
              <a:tailEnd type="triangle" w="med" len="med"/>
            </a:ln>
          </p:spPr>
          <p:style>
            <a:lnRef idx="0">
              <a:scrgbClr r="0" g="0" b="0"/>
            </a:lnRef>
            <a:fillRef idx="0">
              <a:scrgbClr r="0" g="0" b="0"/>
            </a:fillRef>
            <a:effectRef idx="0">
              <a:scrgbClr r="0" g="0" b="0"/>
            </a:effectRef>
            <a:fontRef idx="minor"/>
          </p:style>
        </p:sp>
        <p:sp>
          <p:nvSpPr>
            <p:cNvPr id="308" name="Google Shape;266;p30"/>
            <p:cNvSpPr/>
            <p:nvPr/>
          </p:nvSpPr>
          <p:spPr>
            <a:xfrm>
              <a:off x="5016960" y="2419200"/>
              <a:ext cx="363240" cy="19332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grpSp>
      <p:sp>
        <p:nvSpPr>
          <p:cNvPr id="309" name="PlaceHolder 3"/>
          <p:cNvSpPr>
            <a:spLocks noGrp="1"/>
          </p:cNvSpPr>
          <p:nvPr>
            <p:ph/>
          </p:nvPr>
        </p:nvSpPr>
        <p:spPr>
          <a:xfrm>
            <a:off x="242280" y="2971800"/>
            <a:ext cx="6844320" cy="2136600"/>
          </a:xfrm>
          <a:prstGeom prst="rect">
            <a:avLst/>
          </a:prstGeom>
          <a:noFill/>
          <a:ln w="0">
            <a:noFill/>
          </a:ln>
        </p:spPr>
        <p:txBody>
          <a:bodyPr tIns="91440" bIns="91440" anchor="t">
            <a:noAutofit/>
          </a:bodyPr>
          <a:lstStyle/>
          <a:p>
            <a:pPr marL="457200" indent="-343080">
              <a:lnSpc>
                <a:spcPct val="115000"/>
              </a:lnSpc>
              <a:buClr>
                <a:srgbClr val="000000"/>
              </a:buClr>
              <a:buFont typeface="Arial"/>
              <a:buChar char="●"/>
            </a:pPr>
            <a:r>
              <a:rPr lang="en" sz="1800" b="0" strike="noStrike" spc="-1">
                <a:solidFill>
                  <a:srgbClr val="000000"/>
                </a:solidFill>
                <a:latin typeface="Arial"/>
                <a:ea typeface="Arial"/>
              </a:rPr>
              <a:t>Changing permissions: </a:t>
            </a:r>
            <a:r>
              <a:rPr lang="en" sz="1800" b="1" strike="noStrike" spc="-1">
                <a:solidFill>
                  <a:srgbClr val="38761D"/>
                </a:solidFill>
                <a:latin typeface="Courier New"/>
                <a:ea typeface="Courier New"/>
              </a:rPr>
              <a:t>chmod </a:t>
            </a:r>
            <a:r>
              <a:rPr lang="en" sz="1800" b="1" u="sng" strike="noStrike" spc="-1">
                <a:solidFill>
                  <a:srgbClr val="38761D"/>
                </a:solidFill>
                <a:uFillTx/>
                <a:latin typeface="Courier New"/>
                <a:ea typeface="Courier New"/>
              </a:rPr>
              <a:t>permissions</a:t>
            </a:r>
            <a:r>
              <a:rPr lang="en" sz="1800" b="1" strike="noStrike" spc="-1">
                <a:solidFill>
                  <a:srgbClr val="38761D"/>
                </a:solidFill>
                <a:latin typeface="Courier New"/>
                <a:ea typeface="Courier New"/>
              </a:rPr>
              <a:t> </a:t>
            </a:r>
            <a:r>
              <a:rPr lang="en" sz="1800" b="1" u="sng" strike="noStrike" spc="-1">
                <a:solidFill>
                  <a:srgbClr val="38761D"/>
                </a:solidFill>
                <a:uFillTx/>
                <a:latin typeface="Courier New"/>
                <a:ea typeface="Courier New"/>
              </a:rPr>
              <a:t>file</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1" u="sng" strike="noStrike" spc="-1">
                <a:solidFill>
                  <a:srgbClr val="38761D"/>
                </a:solidFill>
                <a:uFillTx/>
                <a:latin typeface="Courier New"/>
                <a:ea typeface="Courier New"/>
              </a:rPr>
              <a:t>permissions</a:t>
            </a:r>
            <a:r>
              <a:rPr lang="en" sz="1400" b="0" strike="noStrike" spc="-1">
                <a:solidFill>
                  <a:srgbClr val="000000"/>
                </a:solidFill>
                <a:latin typeface="Arial"/>
                <a:ea typeface="Arial"/>
              </a:rPr>
              <a:t> is a series of </a:t>
            </a:r>
            <a:r>
              <a:rPr lang="en" sz="1400" b="1" strike="noStrike" spc="-1">
                <a:solidFill>
                  <a:srgbClr val="38761D"/>
                </a:solidFill>
                <a:latin typeface="Courier New"/>
                <a:ea typeface="Courier New"/>
              </a:rPr>
              <a:t>who=y</a:t>
            </a:r>
            <a:r>
              <a:rPr lang="en" sz="1400" b="0" strike="noStrike" spc="-1">
                <a:solidFill>
                  <a:srgbClr val="000000"/>
                </a:solidFill>
                <a:latin typeface="Arial"/>
                <a:ea typeface="Arial"/>
              </a:rPr>
              <a:t> statements separated by commas, where </a:t>
            </a:r>
            <a:r>
              <a:rPr lang="en" sz="1400" b="1" strike="noStrike" spc="-1">
                <a:solidFill>
                  <a:srgbClr val="38761D"/>
                </a:solidFill>
                <a:latin typeface="Courier New"/>
                <a:ea typeface="Courier New"/>
              </a:rPr>
              <a:t>who</a:t>
            </a:r>
            <a:r>
              <a:rPr lang="en" sz="1400" b="0" strike="noStrike" spc="-1">
                <a:solidFill>
                  <a:srgbClr val="000000"/>
                </a:solidFill>
                <a:latin typeface="Arial"/>
                <a:ea typeface="Arial"/>
              </a:rPr>
              <a:t> is u, g, o, or a (see table), “=” can also be “+” or “-”, and y are the permissions</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Example:</a:t>
            </a:r>
            <a:endParaRPr lang="en-US" sz="1400" b="0" strike="noStrike" spc="-1">
              <a:solidFill>
                <a:srgbClr val="000000"/>
              </a:solidFill>
              <a:latin typeface="Arial"/>
            </a:endParaRPr>
          </a:p>
          <a:p>
            <a:pPr marL="1371600" lvl="2" indent="-317520">
              <a:lnSpc>
                <a:spcPct val="115000"/>
              </a:lnSpc>
              <a:buClr>
                <a:srgbClr val="000000"/>
              </a:buClr>
              <a:buFont typeface="Courier New"/>
              <a:buChar char="■"/>
            </a:pPr>
            <a:r>
              <a:rPr lang="en" sz="1400" b="1" strike="noStrike" spc="-1">
                <a:solidFill>
                  <a:srgbClr val="38761D"/>
                </a:solidFill>
                <a:latin typeface="Courier New"/>
                <a:ea typeface="Courier New"/>
              </a:rPr>
              <a:t>touch test_file</a:t>
            </a:r>
            <a:endParaRPr lang="en-US" sz="1400" b="0" strike="noStrike" spc="-1">
              <a:solidFill>
                <a:srgbClr val="000000"/>
              </a:solidFill>
              <a:latin typeface="Arial"/>
            </a:endParaRPr>
          </a:p>
          <a:p>
            <a:pPr marL="1371600" lvl="2" indent="-317520">
              <a:lnSpc>
                <a:spcPct val="115000"/>
              </a:lnSpc>
              <a:buClr>
                <a:srgbClr val="000000"/>
              </a:buClr>
              <a:buFont typeface="Courier New"/>
              <a:buChar char="■"/>
            </a:pPr>
            <a:r>
              <a:rPr lang="en" sz="1400" b="1" strike="noStrike" spc="-1">
                <a:solidFill>
                  <a:srgbClr val="38761D"/>
                </a:solidFill>
                <a:latin typeface="Courier New"/>
                <a:ea typeface="Courier New"/>
              </a:rPr>
              <a:t>chmod u=rwx,g=r test_file</a:t>
            </a:r>
            <a:endParaRPr lang="en-US" sz="1400" b="0" strike="noStrike" spc="-1">
              <a:solidFill>
                <a:srgbClr val="000000"/>
              </a:solidFill>
              <a:latin typeface="Arial"/>
            </a:endParaRPr>
          </a:p>
          <a:p>
            <a:pPr marL="1371600" lvl="2" indent="-317520">
              <a:lnSpc>
                <a:spcPct val="115000"/>
              </a:lnSpc>
              <a:buClr>
                <a:srgbClr val="000000"/>
              </a:buClr>
              <a:buFont typeface="Courier New"/>
              <a:buChar char="■"/>
            </a:pPr>
            <a:r>
              <a:rPr lang="en" sz="1400" b="1" strike="noStrike" spc="-1">
                <a:solidFill>
                  <a:srgbClr val="38761D"/>
                </a:solidFill>
                <a:latin typeface="Courier New"/>
                <a:ea typeface="Courier New"/>
              </a:rPr>
              <a:t>ls -l</a:t>
            </a:r>
            <a:endParaRPr lang="en-US" sz="1400" b="0" strike="noStrike" spc="-1">
              <a:solidFill>
                <a:srgbClr val="000000"/>
              </a:solidFill>
              <a:latin typeface="Arial"/>
            </a:endParaRPr>
          </a:p>
        </p:txBody>
      </p:sp>
      <p:graphicFrame>
        <p:nvGraphicFramePr>
          <p:cNvPr id="310" name="Google Shape;268;p30"/>
          <p:cNvGraphicFramePr/>
          <p:nvPr/>
        </p:nvGraphicFramePr>
        <p:xfrm>
          <a:off x="7248600" y="3556440"/>
          <a:ext cx="1705680" cy="1219200"/>
        </p:xfrm>
        <a:graphic>
          <a:graphicData uri="http://schemas.openxmlformats.org/drawingml/2006/table">
            <a:tbl>
              <a:tblPr/>
              <a:tblGrid>
                <a:gridCol w="382680">
                  <a:extLst>
                    <a:ext uri="{9D8B030D-6E8A-4147-A177-3AD203B41FA5}">
                      <a16:colId xmlns:a16="http://schemas.microsoft.com/office/drawing/2014/main" val="20000"/>
                    </a:ext>
                  </a:extLst>
                </a:gridCol>
                <a:gridCol w="1323000">
                  <a:extLst>
                    <a:ext uri="{9D8B030D-6E8A-4147-A177-3AD203B41FA5}">
                      <a16:colId xmlns:a16="http://schemas.microsoft.com/office/drawing/2014/main" val="20001"/>
                    </a:ext>
                  </a:extLst>
                </a:gridCol>
              </a:tblGrid>
              <a:tr h="290880">
                <a:tc>
                  <a:txBody>
                    <a:bodyPr/>
                    <a:lstStyle/>
                    <a:p>
                      <a:pPr>
                        <a:lnSpc>
                          <a:spcPct val="100000"/>
                        </a:lnSpc>
                        <a:buNone/>
                        <a:tabLst>
                          <a:tab pos="0" algn="l"/>
                        </a:tabLst>
                      </a:pPr>
                      <a:r>
                        <a:rPr lang="en" sz="1400" b="0" strike="noStrike" spc="-1">
                          <a:solidFill>
                            <a:srgbClr val="000000"/>
                          </a:solidFill>
                          <a:latin typeface="Arial"/>
                          <a:ea typeface="Arial"/>
                        </a:rPr>
                        <a:t>u</a:t>
                      </a: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400" b="0" strike="noStrike" spc="-1">
                          <a:solidFill>
                            <a:srgbClr val="000000"/>
                          </a:solidFill>
                          <a:latin typeface="Arial"/>
                          <a:ea typeface="Arial"/>
                        </a:rPr>
                        <a:t>User</a:t>
                      </a: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0"/>
                  </a:ext>
                </a:extLst>
              </a:tr>
              <a:tr h="290880">
                <a:tc>
                  <a:txBody>
                    <a:bodyPr/>
                    <a:lstStyle/>
                    <a:p>
                      <a:pPr>
                        <a:lnSpc>
                          <a:spcPct val="100000"/>
                        </a:lnSpc>
                        <a:buNone/>
                        <a:tabLst>
                          <a:tab pos="0" algn="l"/>
                        </a:tabLst>
                      </a:pPr>
                      <a:r>
                        <a:rPr lang="en" sz="1400" b="0" strike="noStrike" spc="-1">
                          <a:solidFill>
                            <a:srgbClr val="000000"/>
                          </a:solidFill>
                          <a:latin typeface="Arial"/>
                          <a:ea typeface="Arial"/>
                        </a:rPr>
                        <a:t>g</a:t>
                      </a: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400" b="0" strike="noStrike" spc="-1">
                          <a:solidFill>
                            <a:srgbClr val="000000"/>
                          </a:solidFill>
                          <a:latin typeface="Arial"/>
                          <a:ea typeface="Arial"/>
                        </a:rPr>
                        <a:t>Group</a:t>
                      </a: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1"/>
                  </a:ext>
                </a:extLst>
              </a:tr>
              <a:tr h="290880">
                <a:tc>
                  <a:txBody>
                    <a:bodyPr/>
                    <a:lstStyle/>
                    <a:p>
                      <a:pPr>
                        <a:lnSpc>
                          <a:spcPct val="100000"/>
                        </a:lnSpc>
                        <a:buNone/>
                        <a:tabLst>
                          <a:tab pos="0" algn="l"/>
                        </a:tabLst>
                      </a:pPr>
                      <a:r>
                        <a:rPr lang="en" sz="1400" b="0" strike="noStrike" spc="-1">
                          <a:solidFill>
                            <a:srgbClr val="000000"/>
                          </a:solidFill>
                          <a:latin typeface="Arial"/>
                          <a:ea typeface="Arial"/>
                        </a:rPr>
                        <a:t>o</a:t>
                      </a: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400" b="0" strike="noStrike" spc="-1">
                          <a:solidFill>
                            <a:srgbClr val="000000"/>
                          </a:solidFill>
                          <a:latin typeface="Arial"/>
                          <a:ea typeface="Arial"/>
                        </a:rPr>
                        <a:t>Others</a:t>
                      </a: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2"/>
                  </a:ext>
                </a:extLst>
              </a:tr>
              <a:tr h="290880">
                <a:tc>
                  <a:txBody>
                    <a:bodyPr/>
                    <a:lstStyle/>
                    <a:p>
                      <a:pPr>
                        <a:lnSpc>
                          <a:spcPct val="100000"/>
                        </a:lnSpc>
                        <a:buNone/>
                        <a:tabLst>
                          <a:tab pos="0" algn="l"/>
                        </a:tabLst>
                      </a:pPr>
                      <a:r>
                        <a:rPr lang="en" sz="1400" b="0" strike="noStrike" spc="-1">
                          <a:solidFill>
                            <a:srgbClr val="000000"/>
                          </a:solidFill>
                          <a:latin typeface="Arial"/>
                          <a:ea typeface="Arial"/>
                        </a:rPr>
                        <a:t>a</a:t>
                      </a: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400" b="0" strike="noStrike" spc="-1">
                          <a:solidFill>
                            <a:srgbClr val="000000"/>
                          </a:solidFill>
                          <a:latin typeface="Arial"/>
                          <a:ea typeface="Arial"/>
                        </a:rPr>
                        <a:t>All</a:t>
                      </a: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The Module System</a:t>
            </a:r>
            <a:endParaRPr lang="en-US" sz="2800" b="0" strike="noStrike" spc="-1">
              <a:solidFill>
                <a:srgbClr val="000000"/>
              </a:solidFill>
              <a:latin typeface="Arial"/>
            </a:endParaRPr>
          </a:p>
        </p:txBody>
      </p:sp>
      <p:sp>
        <p:nvSpPr>
          <p:cNvPr id="312"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43080">
              <a:lnSpc>
                <a:spcPct val="115000"/>
              </a:lnSpc>
              <a:buClr>
                <a:srgbClr val="000000"/>
              </a:buClr>
              <a:buFont typeface="Arial"/>
              <a:buChar char="●"/>
            </a:pPr>
            <a:r>
              <a:rPr lang="en" sz="1800" b="0" strike="noStrike" spc="-1">
                <a:solidFill>
                  <a:srgbClr val="000000"/>
                </a:solidFill>
                <a:latin typeface="Arial"/>
                <a:ea typeface="Arial"/>
              </a:rPr>
              <a:t>Used to load packages not installed in the standard Linux distribution</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Example: Using ipython</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The default python version is old and does not contain ipython (try running </a:t>
            </a:r>
            <a:r>
              <a:rPr lang="en" sz="1400" b="1" strike="noStrike" spc="-1">
                <a:solidFill>
                  <a:srgbClr val="38761D"/>
                </a:solidFill>
                <a:latin typeface="Courier New"/>
                <a:ea typeface="Courier New"/>
              </a:rPr>
              <a:t>ipython</a:t>
            </a:r>
            <a:r>
              <a:rPr lang="en" sz="1400" b="0" strike="noStrike" spc="-1">
                <a:solidFill>
                  <a:srgbClr val="000000"/>
                </a:solidFill>
                <a:latin typeface="Arial"/>
                <a:ea typeface="Arial"/>
              </a:rPr>
              <a:t>)</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module list</a:t>
            </a:r>
            <a:r>
              <a:rPr lang="en" sz="1400" b="0" strike="noStrike" spc="-1">
                <a:solidFill>
                  <a:srgbClr val="000000"/>
                </a:solidFill>
                <a:latin typeface="Arial"/>
                <a:ea typeface="Arial"/>
              </a:rPr>
              <a:t> (shows loaded modules)</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module avail</a:t>
            </a:r>
            <a:r>
              <a:rPr lang="en" sz="1400" b="0" strike="noStrike" spc="-1">
                <a:solidFill>
                  <a:srgbClr val="000000"/>
                </a:solidFill>
                <a:latin typeface="Arial"/>
                <a:ea typeface="Arial"/>
              </a:rPr>
              <a:t> (shows all modules that can be loaded)</a:t>
            </a:r>
            <a:endParaRPr lang="en-US" sz="1400" b="0" strike="noStrike" spc="-1">
              <a:solidFill>
                <a:srgbClr val="000000"/>
              </a:solidFill>
              <a:latin typeface="Arial"/>
            </a:endParaRPr>
          </a:p>
          <a:p>
            <a:pPr marL="1371600" lvl="2" indent="-317520">
              <a:lnSpc>
                <a:spcPct val="115000"/>
              </a:lnSpc>
              <a:buClr>
                <a:srgbClr val="000000"/>
              </a:buClr>
              <a:buFont typeface="Arial"/>
              <a:buChar char="■"/>
            </a:pPr>
            <a:r>
              <a:rPr lang="en" sz="1400" b="0" strike="noStrike" spc="-1">
                <a:solidFill>
                  <a:srgbClr val="000000"/>
                </a:solidFill>
                <a:latin typeface="Arial"/>
                <a:ea typeface="Arial"/>
              </a:rPr>
              <a:t>Modules with a (D) are the default modules</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module spider python</a:t>
            </a:r>
            <a:r>
              <a:rPr lang="en" sz="1400" b="0" strike="noStrike" spc="-1">
                <a:solidFill>
                  <a:srgbClr val="000000"/>
                </a:solidFill>
                <a:latin typeface="Arial"/>
                <a:ea typeface="Arial"/>
              </a:rPr>
              <a:t> (shows available python packages that can be loaded)</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module load python</a:t>
            </a:r>
            <a:r>
              <a:rPr lang="en" sz="1400" b="0" strike="noStrike" spc="-1">
                <a:solidFill>
                  <a:srgbClr val="000000"/>
                </a:solidFill>
                <a:latin typeface="Arial"/>
                <a:ea typeface="Arial"/>
              </a:rPr>
              <a:t> (loads python/3.8.3_anaconda, can now run ipython!)</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module swap python/3.7.6_anaconda</a:t>
            </a:r>
            <a:r>
              <a:rPr lang="en" sz="1400" b="0" strike="noStrike" spc="-1">
                <a:solidFill>
                  <a:srgbClr val="000000"/>
                </a:solidFill>
                <a:latin typeface="Arial"/>
                <a:ea typeface="Arial"/>
              </a:rPr>
              <a:t> (switches python package)</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module purge</a:t>
            </a:r>
            <a:r>
              <a:rPr lang="en" sz="1400" b="0" strike="noStrike" spc="-1">
                <a:solidFill>
                  <a:srgbClr val="000000"/>
                </a:solidFill>
                <a:latin typeface="Arial"/>
                <a:ea typeface="Arial"/>
              </a:rPr>
              <a:t> (unloads all packages)</a:t>
            </a:r>
            <a:endParaRPr lang="en-US" sz="1400" b="0" strike="noStrike" spc="-1">
              <a:solidFill>
                <a:srgbClr val="000000"/>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Acknowledgments</a:t>
            </a:r>
            <a:endParaRPr lang="en-US" sz="2800" b="0" strike="noStrike" spc="-1">
              <a:solidFill>
                <a:srgbClr val="000000"/>
              </a:solidFill>
              <a:latin typeface="Arial"/>
            </a:endParaRPr>
          </a:p>
        </p:txBody>
      </p:sp>
      <p:sp>
        <p:nvSpPr>
          <p:cNvPr id="170"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a:lnSpc>
                <a:spcPct val="115000"/>
              </a:lnSpc>
              <a:spcAft>
                <a:spcPts val="1199"/>
              </a:spcAft>
              <a:buNone/>
              <a:tabLst>
                <a:tab pos="0" algn="l"/>
              </a:tabLst>
            </a:pPr>
            <a:r>
              <a:rPr lang="en-US" sz="1800" b="0" strike="noStrike" spc="-1" dirty="0">
                <a:solidFill>
                  <a:srgbClr val="000000"/>
                </a:solidFill>
                <a:latin typeface="Arial"/>
                <a:ea typeface="Arial"/>
              </a:rPr>
              <a:t>This presentation would not have </a:t>
            </a:r>
            <a:r>
              <a:rPr lang="en-US" sz="1800" spc="-1" dirty="0">
                <a:solidFill>
                  <a:srgbClr val="000000"/>
                </a:solidFill>
                <a:latin typeface="Arial"/>
                <a:ea typeface="Arial"/>
              </a:rPr>
              <a:t>been possible without </a:t>
            </a:r>
            <a:r>
              <a:rPr lang="en-US" sz="1800" b="0" strike="noStrike" spc="-1" dirty="0">
                <a:solidFill>
                  <a:srgbClr val="000000"/>
                </a:solidFill>
                <a:latin typeface="Arial"/>
                <a:ea typeface="Arial"/>
              </a:rPr>
              <a:t>Shawn </a:t>
            </a:r>
            <a:r>
              <a:rPr lang="en-US" sz="1800" b="0" strike="noStrike" spc="-1" dirty="0" err="1">
                <a:solidFill>
                  <a:srgbClr val="000000"/>
                </a:solidFill>
                <a:latin typeface="Arial"/>
                <a:ea typeface="Arial"/>
              </a:rPr>
              <a:t>Murdzek</a:t>
            </a:r>
            <a:r>
              <a:rPr lang="en-US" sz="1800" spc="-1" dirty="0" err="1">
                <a:solidFill>
                  <a:srgbClr val="000000"/>
                </a:solidFill>
                <a:latin typeface="Arial"/>
                <a:ea typeface="Arial"/>
              </a:rPr>
              <a:t>’s</a:t>
            </a:r>
            <a:r>
              <a:rPr lang="en-US" sz="1800" spc="-1" dirty="0">
                <a:solidFill>
                  <a:srgbClr val="000000"/>
                </a:solidFill>
                <a:latin typeface="Arial"/>
                <a:ea typeface="Arial"/>
              </a:rPr>
              <a:t> work putting this together for the graduate students last year (2021). </a:t>
            </a:r>
            <a:endParaRPr lang="en-US" sz="1800" b="0" strike="noStrike" spc="-1" dirty="0">
              <a:solidFill>
                <a:srgbClr val="000000"/>
              </a:solidFill>
              <a:latin typeface="Arial"/>
            </a:endParaRPr>
          </a:p>
          <a:p>
            <a:pPr>
              <a:lnSpc>
                <a:spcPct val="115000"/>
              </a:lnSpc>
              <a:spcAft>
                <a:spcPts val="1199"/>
              </a:spcAft>
              <a:buNone/>
              <a:tabLst>
                <a:tab pos="0" algn="l"/>
              </a:tabLst>
            </a:pPr>
            <a:endParaRPr lang="en-US" sz="1800" b="0" strike="noStrike" spc="-1" dirty="0">
              <a:solidFill>
                <a:srgbClr val="000000"/>
              </a:solidFill>
              <a:latin typeface="Arial"/>
            </a:endParaRPr>
          </a:p>
          <a:p>
            <a:pPr>
              <a:lnSpc>
                <a:spcPct val="115000"/>
              </a:lnSpc>
              <a:spcAft>
                <a:spcPts val="1199"/>
              </a:spcAft>
              <a:buNone/>
              <a:tabLst>
                <a:tab pos="0" algn="l"/>
              </a:tabLst>
            </a:pPr>
            <a:r>
              <a:rPr lang="en" sz="1700" b="0" strike="noStrike" spc="-1" dirty="0">
                <a:solidFill>
                  <a:srgbClr val="000000"/>
                </a:solidFill>
                <a:latin typeface="Arial"/>
                <a:ea typeface="Arial"/>
              </a:rPr>
              <a:t>This work is licensed under the Creative Commons Attribution 4.0 International License. To view a copy of this license, visit http://creativecommons.org/licenses/by/4.0/.</a:t>
            </a:r>
            <a:endParaRPr lang="en-US" sz="1700" b="0" strike="noStrike" spc="-1" dirty="0">
              <a:solidFill>
                <a:srgbClr val="000000"/>
              </a:solidFill>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Aliases</a:t>
            </a:r>
            <a:endParaRPr lang="en-US" sz="2800" b="0" strike="noStrike" spc="-1">
              <a:solidFill>
                <a:srgbClr val="000000"/>
              </a:solidFill>
              <a:latin typeface="Arial"/>
            </a:endParaRPr>
          </a:p>
        </p:txBody>
      </p:sp>
      <p:sp>
        <p:nvSpPr>
          <p:cNvPr id="314"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43080">
              <a:lnSpc>
                <a:spcPct val="115000"/>
              </a:lnSpc>
              <a:buClr>
                <a:srgbClr val="000000"/>
              </a:buClr>
              <a:buFont typeface="Arial"/>
              <a:buChar char="●"/>
            </a:pPr>
            <a:r>
              <a:rPr lang="en" sz="1800" b="0" strike="noStrike" spc="-1">
                <a:solidFill>
                  <a:srgbClr val="000000"/>
                </a:solidFill>
                <a:latin typeface="Arial"/>
                <a:ea typeface="Arial"/>
              </a:rPr>
              <a:t>Linux command shortcuts</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The METEO network comes with many built-in aliases</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alias</a:t>
            </a:r>
            <a:r>
              <a:rPr lang="en" sz="1400" b="0" strike="noStrike" spc="-1">
                <a:solidFill>
                  <a:srgbClr val="000000"/>
                </a:solidFill>
                <a:latin typeface="Arial"/>
                <a:ea typeface="Arial"/>
              </a:rPr>
              <a:t> prints all defined aliases</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New aliases can be created using the command </a:t>
            </a:r>
            <a:r>
              <a:rPr lang="en" sz="1800" b="1" strike="noStrike" spc="-1">
                <a:solidFill>
                  <a:srgbClr val="38761D"/>
                </a:solidFill>
                <a:latin typeface="Courier New"/>
                <a:ea typeface="Courier New"/>
              </a:rPr>
              <a:t>alias </a:t>
            </a:r>
            <a:r>
              <a:rPr lang="en" sz="1800" b="1" u="sng" strike="noStrike" spc="-1">
                <a:solidFill>
                  <a:srgbClr val="38761D"/>
                </a:solidFill>
                <a:uFillTx/>
                <a:latin typeface="Courier New"/>
                <a:ea typeface="Courier New"/>
              </a:rPr>
              <a:t>name</a:t>
            </a:r>
            <a:r>
              <a:rPr lang="en" sz="1800" b="1" strike="noStrike" spc="-1">
                <a:solidFill>
                  <a:srgbClr val="38761D"/>
                </a:solidFill>
                <a:latin typeface="Courier New"/>
                <a:ea typeface="Courier New"/>
              </a:rPr>
              <a:t> “</a:t>
            </a:r>
            <a:r>
              <a:rPr lang="en" sz="1800" b="1" u="sng" strike="noStrike" spc="-1">
                <a:solidFill>
                  <a:srgbClr val="38761D"/>
                </a:solidFill>
                <a:uFillTx/>
                <a:latin typeface="Courier New"/>
                <a:ea typeface="Courier New"/>
              </a:rPr>
              <a:t>command</a:t>
            </a:r>
            <a:r>
              <a:rPr lang="en" sz="1800" b="1" strike="noStrike" spc="-1">
                <a:solidFill>
                  <a:srgbClr val="38761D"/>
                </a:solidFill>
                <a:latin typeface="Courier New"/>
                <a:ea typeface="Courier New"/>
              </a:rPr>
              <a:t>”</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Aliases only last for the given shell session (e.g., until you log out)</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Example:</a:t>
            </a:r>
            <a:endParaRPr lang="en-US" sz="1800" b="0" strike="noStrike" spc="-1">
              <a:solidFill>
                <a:srgbClr val="000000"/>
              </a:solidFill>
              <a:latin typeface="Arial"/>
            </a:endParaRPr>
          </a:p>
          <a:p>
            <a:pPr marL="914400" lvl="1" indent="-317520">
              <a:lnSpc>
                <a:spcPct val="115000"/>
              </a:lnSpc>
              <a:buClr>
                <a:srgbClr val="000000"/>
              </a:buClr>
              <a:buFont typeface="Courier New"/>
              <a:buChar char="○"/>
            </a:pPr>
            <a:r>
              <a:rPr lang="en" sz="1400" b="1" strike="noStrike" spc="-1">
                <a:solidFill>
                  <a:srgbClr val="38761D"/>
                </a:solidFill>
                <a:latin typeface="Courier New"/>
                <a:ea typeface="Courier New"/>
              </a:rPr>
              <a:t>cd ~</a:t>
            </a:r>
            <a:endParaRPr lang="en-US" sz="1400" b="0" strike="noStrike" spc="-1">
              <a:solidFill>
                <a:srgbClr val="000000"/>
              </a:solidFill>
              <a:latin typeface="Arial"/>
            </a:endParaRPr>
          </a:p>
          <a:p>
            <a:pPr marL="914400" lvl="1" indent="-317520">
              <a:lnSpc>
                <a:spcPct val="115000"/>
              </a:lnSpc>
              <a:buClr>
                <a:srgbClr val="000000"/>
              </a:buClr>
              <a:buFont typeface="Courier New"/>
              <a:buChar char="○"/>
            </a:pPr>
            <a:r>
              <a:rPr lang="en" sz="1400" b="1" strike="noStrike" spc="-1">
                <a:solidFill>
                  <a:srgbClr val="38761D"/>
                </a:solidFill>
                <a:latin typeface="Courier New"/>
                <a:ea typeface="Courier New"/>
              </a:rPr>
              <a:t>mkdir dir1</a:t>
            </a:r>
            <a:endParaRPr lang="en-US" sz="1400" b="0" strike="noStrike" spc="-1">
              <a:solidFill>
                <a:srgbClr val="000000"/>
              </a:solidFill>
              <a:latin typeface="Arial"/>
            </a:endParaRPr>
          </a:p>
          <a:p>
            <a:pPr marL="914400" lvl="1" indent="-317520">
              <a:lnSpc>
                <a:spcPct val="115000"/>
              </a:lnSpc>
              <a:buClr>
                <a:srgbClr val="000000"/>
              </a:buClr>
              <a:buFont typeface="Courier New"/>
              <a:buChar char="○"/>
            </a:pPr>
            <a:r>
              <a:rPr lang="en" sz="1400" b="1" strike="noStrike" spc="-1">
                <a:solidFill>
                  <a:srgbClr val="38761D"/>
                </a:solidFill>
                <a:latin typeface="Courier New"/>
                <a:ea typeface="Courier New"/>
              </a:rPr>
              <a:t>mkdir dir1/dir2</a:t>
            </a:r>
            <a:endParaRPr lang="en-US" sz="1400" b="0" strike="noStrike" spc="-1">
              <a:solidFill>
                <a:srgbClr val="000000"/>
              </a:solidFill>
              <a:latin typeface="Arial"/>
            </a:endParaRPr>
          </a:p>
          <a:p>
            <a:pPr marL="914400" lvl="1" indent="-317520">
              <a:lnSpc>
                <a:spcPct val="115000"/>
              </a:lnSpc>
              <a:buClr>
                <a:srgbClr val="000000"/>
              </a:buClr>
              <a:buFont typeface="Courier New"/>
              <a:buChar char="○"/>
            </a:pPr>
            <a:r>
              <a:rPr lang="en" sz="1400" b="1" strike="noStrike" spc="-1">
                <a:solidFill>
                  <a:srgbClr val="38761D"/>
                </a:solidFill>
                <a:latin typeface="Courier New"/>
                <a:ea typeface="Courier New"/>
              </a:rPr>
              <a:t>alias dd “cd ~/dir1/dir2/”</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dd</a:t>
            </a:r>
            <a:r>
              <a:rPr lang="en" sz="1400" b="0" strike="noStrike" spc="-1">
                <a:solidFill>
                  <a:srgbClr val="000000"/>
                </a:solidFill>
                <a:latin typeface="Arial"/>
                <a:ea typeface="Arial"/>
              </a:rPr>
              <a:t> (this should move you into dir2)</a:t>
            </a:r>
            <a:endParaRPr lang="en-US" sz="1400" b="0" strike="noStrike" spc="-1">
              <a:solidFill>
                <a:srgbClr val="000000"/>
              </a:solidFill>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Login Files (.cshrc.cat)</a:t>
            </a:r>
            <a:endParaRPr lang="en-US" sz="2800" b="0" strike="noStrike" spc="-1">
              <a:solidFill>
                <a:srgbClr val="000000"/>
              </a:solidFill>
              <a:latin typeface="Arial"/>
            </a:endParaRPr>
          </a:p>
        </p:txBody>
      </p:sp>
      <p:sp>
        <p:nvSpPr>
          <p:cNvPr id="316"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43080">
              <a:lnSpc>
                <a:spcPct val="115000"/>
              </a:lnSpc>
              <a:buClr>
                <a:srgbClr val="000000"/>
              </a:buClr>
              <a:buFont typeface="Arial"/>
              <a:buChar char="●"/>
            </a:pPr>
            <a:r>
              <a:rPr lang="en" sz="1800" b="0" strike="noStrike" spc="-1" dirty="0">
                <a:solidFill>
                  <a:srgbClr val="000000"/>
                </a:solidFill>
                <a:latin typeface="Arial"/>
                <a:ea typeface="Arial"/>
              </a:rPr>
              <a:t>Hidden files begin with a . and can be displayed using </a:t>
            </a:r>
            <a:r>
              <a:rPr lang="en" sz="1800" b="1" strike="noStrike" spc="-1" dirty="0">
                <a:solidFill>
                  <a:srgbClr val="38761D"/>
                </a:solidFill>
                <a:latin typeface="Courier New"/>
                <a:ea typeface="Courier New"/>
              </a:rPr>
              <a:t>ls -a</a:t>
            </a:r>
            <a:endParaRPr lang="en-US" sz="1800" b="0" strike="noStrike" spc="-1" dirty="0">
              <a:solidFill>
                <a:srgbClr val="000000"/>
              </a:solidFill>
              <a:latin typeface="Arial"/>
            </a:endParaRPr>
          </a:p>
          <a:p>
            <a:pPr marL="457200" indent="-343080">
              <a:lnSpc>
                <a:spcPct val="115000"/>
              </a:lnSpc>
              <a:buClr>
                <a:srgbClr val="000000"/>
              </a:buClr>
              <a:buFont typeface="Arial"/>
              <a:buChar char="●"/>
            </a:pPr>
            <a:r>
              <a:rPr lang="en" sz="1800" b="0" strike="noStrike" spc="-1" dirty="0">
                <a:solidFill>
                  <a:srgbClr val="000000"/>
                </a:solidFill>
                <a:latin typeface="Arial"/>
                <a:ea typeface="Arial"/>
              </a:rPr>
              <a:t>One useful hidden file is your login file (~/.cshrc.cat), which runs when you start a new tcsh in linux</a:t>
            </a:r>
            <a:endParaRPr lang="en" b="0" strike="noStrike" spc="-1" dirty="0">
              <a:solidFill>
                <a:srgbClr val="000000"/>
              </a:solidFill>
              <a:latin typeface="Arial"/>
              <a:ea typeface="Arial"/>
            </a:endParaRPr>
          </a:p>
          <a:p>
            <a:pPr marL="457200" lvl="1" indent="-343080">
              <a:lnSpc>
                <a:spcPct val="115000"/>
              </a:lnSpc>
              <a:buClr>
                <a:srgbClr val="000000"/>
              </a:buClr>
              <a:buFont typeface="Arial"/>
              <a:buChar char="●"/>
            </a:pPr>
            <a:endParaRPr lang="en-US" sz="100" b="0" strike="noStrike" spc="-1" dirty="0">
              <a:solidFill>
                <a:srgbClr val="000000"/>
              </a:solidFill>
              <a:latin typeface="Arial"/>
            </a:endParaRPr>
          </a:p>
          <a:p>
            <a:pPr marL="457200" indent="-343080">
              <a:lnSpc>
                <a:spcPct val="115000"/>
              </a:lnSpc>
              <a:buClr>
                <a:srgbClr val="000000"/>
              </a:buClr>
              <a:buFont typeface="Arial"/>
              <a:buChar char="●"/>
            </a:pPr>
            <a:r>
              <a:rPr lang="en" sz="1800" b="0" strike="noStrike" spc="-1" dirty="0">
                <a:solidFill>
                  <a:srgbClr val="000000"/>
                </a:solidFill>
                <a:latin typeface="Arial"/>
                <a:ea typeface="Arial"/>
              </a:rPr>
              <a:t>Within this file, you can load modules, create aliases, etc.</a:t>
            </a:r>
            <a:endParaRPr lang="en-US" b="0" strike="noStrike" spc="-1" dirty="0">
              <a:solidFill>
                <a:srgbClr val="000000"/>
              </a:solidFill>
              <a:latin typeface="Arial"/>
            </a:endParaRPr>
          </a:p>
          <a:p>
            <a:pPr marL="457200" indent="-343080">
              <a:lnSpc>
                <a:spcPct val="115000"/>
              </a:lnSpc>
              <a:buClr>
                <a:srgbClr val="000000"/>
              </a:buClr>
              <a:buFont typeface="Arial"/>
              <a:buChar char="●"/>
            </a:pPr>
            <a:r>
              <a:rPr lang="en" sz="1800" b="0" strike="noStrike" spc="-1" dirty="0">
                <a:solidFill>
                  <a:srgbClr val="000000"/>
                </a:solidFill>
                <a:latin typeface="Arial"/>
                <a:ea typeface="Arial"/>
              </a:rPr>
              <a:t>Try the following:</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Add the line “module load python” to your .cshrc.cat file</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Open a new tab in MobaXterm and log into ulteosrv2</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The python module should be loaded after you login</a:t>
            </a:r>
            <a:endParaRPr lang="en-US" sz="1400" b="0" strike="noStrike" spc="-1" dirty="0">
              <a:solidFill>
                <a:srgbClr val="000000"/>
              </a:solidFill>
              <a:latin typeface="Arial"/>
            </a:endParaRPr>
          </a:p>
          <a:p>
            <a:pPr marL="457200" indent="-343080">
              <a:lnSpc>
                <a:spcPct val="115000"/>
              </a:lnSpc>
              <a:buClr>
                <a:srgbClr val="000000"/>
              </a:buClr>
              <a:buFont typeface="Arial"/>
              <a:buChar char="●"/>
            </a:pPr>
            <a:r>
              <a:rPr lang="en" sz="1800" b="0" strike="noStrike" spc="-1" dirty="0">
                <a:solidFill>
                  <a:srgbClr val="000000"/>
                </a:solidFill>
                <a:latin typeface="Arial"/>
                <a:ea typeface="Arial"/>
              </a:rPr>
              <a:t>You might want to make </a:t>
            </a:r>
            <a:r>
              <a:rPr lang="en" sz="1800" b="1" strike="noStrike" spc="-1" dirty="0">
                <a:solidFill>
                  <a:srgbClr val="38761D"/>
                </a:solidFill>
                <a:latin typeface="Courier New"/>
                <a:ea typeface="Courier New"/>
              </a:rPr>
              <a:t>rm</a:t>
            </a:r>
            <a:r>
              <a:rPr lang="en" sz="1800" b="0" strike="noStrike" spc="-1" dirty="0">
                <a:solidFill>
                  <a:srgbClr val="000000"/>
                </a:solidFill>
                <a:latin typeface="Arial"/>
                <a:ea typeface="Arial"/>
              </a:rPr>
              <a:t> an alias for </a:t>
            </a:r>
            <a:r>
              <a:rPr lang="en" sz="1800" b="1" strike="noStrike" spc="-1" dirty="0">
                <a:solidFill>
                  <a:srgbClr val="38761D"/>
                </a:solidFill>
                <a:latin typeface="Courier New"/>
                <a:ea typeface="Courier New"/>
              </a:rPr>
              <a:t>rm -i</a:t>
            </a:r>
            <a:r>
              <a:rPr lang="en" sz="1800" b="0" strike="noStrike" spc="-1" dirty="0">
                <a:solidFill>
                  <a:srgbClr val="000000"/>
                </a:solidFill>
                <a:latin typeface="Arial"/>
                <a:ea typeface="Arial"/>
              </a:rPr>
              <a:t> in your .cshrc.cat file</a:t>
            </a:r>
            <a:endParaRPr lang="en-US" sz="1800" b="0" strike="noStrike" spc="-1" dirty="0">
              <a:solidFill>
                <a:srgbClr val="000000"/>
              </a:solidFill>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Checking Storage Limits</a:t>
            </a:r>
            <a:endParaRPr lang="en-US" sz="2800" b="0" strike="noStrike" spc="-1">
              <a:solidFill>
                <a:srgbClr val="000000"/>
              </a:solidFill>
              <a:latin typeface="Arial"/>
            </a:endParaRPr>
          </a:p>
        </p:txBody>
      </p:sp>
      <p:sp>
        <p:nvSpPr>
          <p:cNvPr id="318"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43080">
              <a:lnSpc>
                <a:spcPct val="115000"/>
              </a:lnSpc>
              <a:buClr>
                <a:srgbClr val="000000"/>
              </a:buClr>
              <a:buFont typeface="Arial"/>
              <a:buChar char="●"/>
            </a:pPr>
            <a:r>
              <a:rPr lang="en" sz="1800" b="0" strike="noStrike" spc="-1" dirty="0">
                <a:solidFill>
                  <a:srgbClr val="000000"/>
                </a:solidFill>
                <a:latin typeface="Arial"/>
                <a:ea typeface="Arial"/>
              </a:rPr>
              <a:t>Users have a limited amount of space in their home space</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Use the command </a:t>
            </a:r>
            <a:r>
              <a:rPr lang="en" sz="1400" b="1" strike="noStrike" spc="-1" dirty="0">
                <a:solidFill>
                  <a:srgbClr val="38761D"/>
                </a:solidFill>
                <a:latin typeface="Courier New"/>
                <a:ea typeface="Courier New"/>
              </a:rPr>
              <a:t>quota</a:t>
            </a:r>
            <a:r>
              <a:rPr lang="en" sz="1400" b="0" strike="noStrike" spc="-1" dirty="0">
                <a:solidFill>
                  <a:srgbClr val="000000"/>
                </a:solidFill>
                <a:latin typeface="Arial"/>
                <a:ea typeface="Arial"/>
              </a:rPr>
              <a:t> to display how much space is used and how much is left</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Use the -s option to print the quota in human-readable units</a:t>
            </a:r>
            <a:endParaRPr lang="en-US" sz="1400" b="0" strike="noStrike" spc="-1" dirty="0">
              <a:solidFill>
                <a:srgbClr val="000000"/>
              </a:solidFill>
              <a:latin typeface="Arial"/>
            </a:endParaRPr>
          </a:p>
          <a:p>
            <a:pPr marL="457200" indent="-343080">
              <a:lnSpc>
                <a:spcPct val="115000"/>
              </a:lnSpc>
              <a:buClr>
                <a:srgbClr val="000000"/>
              </a:buClr>
              <a:buFont typeface="Arial"/>
              <a:buChar char="●"/>
            </a:pPr>
            <a:r>
              <a:rPr lang="en" sz="1800" b="0" strike="noStrike" spc="-1" dirty="0">
                <a:solidFill>
                  <a:srgbClr val="000000"/>
                </a:solidFill>
                <a:latin typeface="Arial"/>
                <a:ea typeface="Arial"/>
              </a:rPr>
              <a:t>Other useful commands:</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1" strike="noStrike" spc="-1" dirty="0">
                <a:solidFill>
                  <a:srgbClr val="38761D"/>
                </a:solidFill>
                <a:latin typeface="Courier New"/>
                <a:ea typeface="Courier New"/>
              </a:rPr>
              <a:t>du</a:t>
            </a:r>
            <a:r>
              <a:rPr lang="en" sz="1400" b="0" strike="noStrike" spc="-1" dirty="0">
                <a:solidFill>
                  <a:srgbClr val="000000"/>
                </a:solidFill>
                <a:latin typeface="Arial"/>
                <a:ea typeface="Arial"/>
              </a:rPr>
              <a:t> = Disk usage, estimates the amount of space each file/folder takes up</a:t>
            </a:r>
            <a:endParaRPr lang="en-US" sz="1400" b="0" strike="noStrike" spc="-1" dirty="0">
              <a:solidFill>
                <a:srgbClr val="000000"/>
              </a:solidFill>
              <a:latin typeface="Arial"/>
            </a:endParaRPr>
          </a:p>
          <a:p>
            <a:pPr marL="1371600" lvl="2" indent="-317520">
              <a:lnSpc>
                <a:spcPct val="115000"/>
              </a:lnSpc>
              <a:buClr>
                <a:srgbClr val="000000"/>
              </a:buClr>
              <a:buFont typeface="Arial"/>
              <a:buChar char="■"/>
            </a:pPr>
            <a:r>
              <a:rPr lang="en" sz="1400" b="1" strike="noStrike" spc="-1" dirty="0">
                <a:solidFill>
                  <a:srgbClr val="38761D"/>
                </a:solidFill>
                <a:latin typeface="Courier New"/>
                <a:ea typeface="Courier New"/>
              </a:rPr>
              <a:t>du -h</a:t>
            </a:r>
            <a:r>
              <a:rPr lang="en" sz="1400" b="0" strike="noStrike" spc="-1" dirty="0">
                <a:solidFill>
                  <a:srgbClr val="000000"/>
                </a:solidFill>
                <a:latin typeface="Arial"/>
                <a:ea typeface="Arial"/>
              </a:rPr>
              <a:t> = Human-readable units</a:t>
            </a:r>
            <a:endParaRPr lang="en-US" sz="1400" b="0" strike="noStrike" spc="-1" dirty="0">
              <a:solidFill>
                <a:srgbClr val="000000"/>
              </a:solidFill>
              <a:latin typeface="Arial"/>
            </a:endParaRPr>
          </a:p>
          <a:p>
            <a:pPr marL="1371600" lvl="2" indent="-317520">
              <a:lnSpc>
                <a:spcPct val="115000"/>
              </a:lnSpc>
              <a:buClr>
                <a:srgbClr val="000000"/>
              </a:buClr>
              <a:buFont typeface="Arial"/>
              <a:buChar char="■"/>
            </a:pPr>
            <a:r>
              <a:rPr lang="en" sz="1400" b="1" strike="noStrike" spc="-1" dirty="0">
                <a:solidFill>
                  <a:srgbClr val="38761D"/>
                </a:solidFill>
                <a:latin typeface="Courier New"/>
                <a:ea typeface="Courier New"/>
              </a:rPr>
              <a:t>du -d </a:t>
            </a:r>
            <a:r>
              <a:rPr lang="en" sz="1400" b="1" u="sng" strike="noStrike" spc="-1" dirty="0">
                <a:solidFill>
                  <a:srgbClr val="38761D"/>
                </a:solidFill>
                <a:uFillTx/>
                <a:latin typeface="Courier New"/>
                <a:ea typeface="Courier New"/>
              </a:rPr>
              <a:t>x</a:t>
            </a:r>
            <a:r>
              <a:rPr lang="en" sz="1400" b="0" strike="noStrike" spc="-1" dirty="0">
                <a:solidFill>
                  <a:srgbClr val="000000"/>
                </a:solidFill>
                <a:latin typeface="Arial"/>
                <a:ea typeface="Arial"/>
              </a:rPr>
              <a:t> = Max depth (= x)</a:t>
            </a:r>
            <a:endParaRPr lang="en-US" sz="1400" b="0" strike="noStrike" spc="-1" dirty="0">
              <a:solidFill>
                <a:srgbClr val="000000"/>
              </a:solidFill>
              <a:latin typeface="Arial"/>
            </a:endParaRPr>
          </a:p>
          <a:p>
            <a:pPr marL="1371600" lvl="2" indent="-317520">
              <a:lnSpc>
                <a:spcPct val="115000"/>
              </a:lnSpc>
              <a:buClr>
                <a:srgbClr val="000000"/>
              </a:buClr>
              <a:buFont typeface="Arial"/>
              <a:buChar char="■"/>
            </a:pPr>
            <a:r>
              <a:rPr lang="en" sz="1400" b="0" strike="noStrike" spc="-1" dirty="0">
                <a:solidFill>
                  <a:srgbClr val="000000"/>
                </a:solidFill>
                <a:latin typeface="Arial"/>
                <a:ea typeface="Arial"/>
              </a:rPr>
              <a:t>The output here is very long! You can write the output to a text file using </a:t>
            </a:r>
            <a:r>
              <a:rPr lang="en" sz="1400" b="1" strike="noStrike" spc="-1" dirty="0">
                <a:solidFill>
                  <a:srgbClr val="38761D"/>
                </a:solidFill>
                <a:latin typeface="Courier New"/>
                <a:ea typeface="Courier New"/>
              </a:rPr>
              <a:t>du &gt; </a:t>
            </a:r>
            <a:r>
              <a:rPr lang="en" sz="1400" b="1" u="sng" strike="noStrike" spc="-1" dirty="0">
                <a:solidFill>
                  <a:srgbClr val="38761D"/>
                </a:solidFill>
                <a:uFillTx/>
                <a:latin typeface="Courier New"/>
                <a:ea typeface="Courier New"/>
              </a:rPr>
              <a:t>file</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1" strike="noStrike" spc="-1" dirty="0">
                <a:solidFill>
                  <a:srgbClr val="38761D"/>
                </a:solidFill>
                <a:latin typeface="Courier New"/>
                <a:ea typeface="Courier New"/>
              </a:rPr>
              <a:t>df</a:t>
            </a:r>
            <a:r>
              <a:rPr lang="en" sz="1400" b="0" strike="noStrike" spc="-1" dirty="0">
                <a:solidFill>
                  <a:srgbClr val="000000"/>
                </a:solidFill>
                <a:latin typeface="Arial"/>
                <a:ea typeface="Arial"/>
              </a:rPr>
              <a:t> = Disk free, displays the amount of available space on the file system</a:t>
            </a:r>
            <a:endParaRPr lang="en-US" sz="1400" b="0" strike="noStrike" spc="-1" dirty="0">
              <a:solidFill>
                <a:srgbClr val="000000"/>
              </a:solidFill>
              <a:latin typeface="Arial"/>
            </a:endParaRPr>
          </a:p>
          <a:p>
            <a:pPr marL="1371600" lvl="2" indent="-317520">
              <a:lnSpc>
                <a:spcPct val="115000"/>
              </a:lnSpc>
              <a:buClr>
                <a:srgbClr val="000000"/>
              </a:buClr>
              <a:buFont typeface="Arial"/>
              <a:buChar char="■"/>
            </a:pPr>
            <a:r>
              <a:rPr lang="en" sz="1400" b="1" strike="noStrike" spc="-1" dirty="0">
                <a:solidFill>
                  <a:srgbClr val="38761D"/>
                </a:solidFill>
                <a:latin typeface="Courier New"/>
                <a:ea typeface="Courier New"/>
              </a:rPr>
              <a:t>df -h</a:t>
            </a:r>
            <a:r>
              <a:rPr lang="en" sz="1400" b="0" strike="noStrike" spc="-1" dirty="0">
                <a:solidFill>
                  <a:srgbClr val="000000"/>
                </a:solidFill>
                <a:latin typeface="Arial"/>
                <a:ea typeface="Arial"/>
              </a:rPr>
              <a:t> = Human-readable units</a:t>
            </a:r>
            <a:endParaRPr lang="en-US" sz="1400" b="0" strike="noStrike" spc="-1" dirty="0">
              <a:solidFill>
                <a:srgbClr val="000000"/>
              </a:solidFill>
              <a:latin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dirty="0">
                <a:solidFill>
                  <a:srgbClr val="000000"/>
                </a:solidFill>
                <a:latin typeface="Arial"/>
                <a:ea typeface="Arial"/>
              </a:rPr>
              <a:t>Exploring Other Text Editors: vim</a:t>
            </a:r>
            <a:endParaRPr lang="en-US" sz="2800" b="0" strike="noStrike" spc="-1" dirty="0">
              <a:solidFill>
                <a:srgbClr val="000000"/>
              </a:solidFill>
              <a:latin typeface="Arial"/>
            </a:endParaRPr>
          </a:p>
        </p:txBody>
      </p:sp>
      <p:sp>
        <p:nvSpPr>
          <p:cNvPr id="320" name="PlaceHolder 2"/>
          <p:cNvSpPr>
            <a:spLocks noGrp="1"/>
          </p:cNvSpPr>
          <p:nvPr>
            <p:ph/>
          </p:nvPr>
        </p:nvSpPr>
        <p:spPr>
          <a:xfrm>
            <a:off x="311760" y="1076400"/>
            <a:ext cx="8520120" cy="3635280"/>
          </a:xfrm>
          <a:prstGeom prst="rect">
            <a:avLst/>
          </a:prstGeom>
          <a:noFill/>
          <a:ln w="0">
            <a:noFill/>
          </a:ln>
        </p:spPr>
        <p:txBody>
          <a:bodyPr tIns="91440" bIns="91440" anchor="t">
            <a:noAutofit/>
          </a:bodyPr>
          <a:lstStyle/>
          <a:p>
            <a:pPr marL="457200" indent="-343080">
              <a:lnSpc>
                <a:spcPct val="115000"/>
              </a:lnSpc>
              <a:buClr>
                <a:srgbClr val="000000"/>
              </a:buClr>
              <a:buFont typeface="Arial"/>
              <a:buChar char="●"/>
            </a:pPr>
            <a:r>
              <a:rPr lang="en" sz="1800" b="0" strike="noStrike" spc="-1">
                <a:solidFill>
                  <a:srgbClr val="000000"/>
                </a:solidFill>
                <a:latin typeface="Arial"/>
                <a:ea typeface="Arial"/>
              </a:rPr>
              <a:t>Vim is less intuitive than nano, but it provides a lot more functionality than nano</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Vim has two main modes:</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Command: Similar to a CLI. Includes commands to move around a document, copy text, delete text, save your work, etc.</a:t>
            </a:r>
            <a:endParaRPr lang="en-US" sz="1400" b="0" strike="noStrike" spc="-1">
              <a:solidFill>
                <a:srgbClr val="000000"/>
              </a:solidFill>
              <a:latin typeface="Arial"/>
            </a:endParaRPr>
          </a:p>
          <a:p>
            <a:pPr marL="1371600" lvl="2" indent="-317520">
              <a:lnSpc>
                <a:spcPct val="115000"/>
              </a:lnSpc>
              <a:buClr>
                <a:srgbClr val="000000"/>
              </a:buClr>
              <a:buFont typeface="Arial"/>
              <a:buChar char="■"/>
            </a:pPr>
            <a:r>
              <a:rPr lang="en" sz="1400" b="0" strike="noStrike" spc="-1">
                <a:solidFill>
                  <a:srgbClr val="000000"/>
                </a:solidFill>
                <a:latin typeface="Arial"/>
                <a:ea typeface="Arial"/>
              </a:rPr>
              <a:t>Vim defaults to command mode when you open a document</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Insert (edit): Allows the user to type text </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Useful commands:</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i</a:t>
            </a:r>
            <a:r>
              <a:rPr lang="en" sz="1400" b="0" strike="noStrike" spc="-1">
                <a:solidFill>
                  <a:srgbClr val="000000"/>
                </a:solidFill>
                <a:latin typeface="Arial"/>
                <a:ea typeface="Arial"/>
              </a:rPr>
              <a:t> = Switch to insert mode</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Esc key = Switch back to command mode</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:w</a:t>
            </a:r>
            <a:r>
              <a:rPr lang="en" sz="1400" b="0" strike="noStrike" spc="-1">
                <a:solidFill>
                  <a:srgbClr val="000000"/>
                </a:solidFill>
                <a:latin typeface="Arial"/>
                <a:ea typeface="Arial"/>
              </a:rPr>
              <a:t> = Save work (in command mode)</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:q</a:t>
            </a:r>
            <a:r>
              <a:rPr lang="en" sz="1400" b="0" strike="noStrike" spc="-1">
                <a:solidFill>
                  <a:srgbClr val="000000"/>
                </a:solidFill>
                <a:latin typeface="Arial"/>
                <a:ea typeface="Arial"/>
              </a:rPr>
              <a:t> = Quit vim (in command mode)</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1" strike="noStrike" spc="-1">
                <a:solidFill>
                  <a:srgbClr val="38761D"/>
                </a:solidFill>
                <a:latin typeface="Courier New"/>
                <a:ea typeface="Courier New"/>
              </a:rPr>
              <a:t>:q!</a:t>
            </a:r>
            <a:r>
              <a:rPr lang="en" sz="1400" b="0" strike="noStrike" spc="-1">
                <a:solidFill>
                  <a:srgbClr val="000000"/>
                </a:solidFill>
                <a:latin typeface="Arial"/>
                <a:ea typeface="Arial"/>
              </a:rPr>
              <a:t> = Quit vim without saving (in command mode)</a:t>
            </a:r>
            <a:endParaRPr lang="en-US" sz="1400" b="0" strike="noStrike" spc="-1">
              <a:solidFill>
                <a:srgbClr val="000000"/>
              </a:solidFill>
              <a:latin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ED20A-9A56-86E9-0A2D-DA38B6DF34A6}"/>
              </a:ext>
            </a:extLst>
          </p:cNvPr>
          <p:cNvSpPr>
            <a:spLocks noGrp="1"/>
          </p:cNvSpPr>
          <p:nvPr>
            <p:ph type="title"/>
          </p:nvPr>
        </p:nvSpPr>
        <p:spPr/>
        <p:txBody>
          <a:bodyPr/>
          <a:lstStyle/>
          <a:p>
            <a:r>
              <a:rPr lang="en-US" sz="2800" dirty="0"/>
              <a:t>Editing and Running Code</a:t>
            </a:r>
          </a:p>
        </p:txBody>
      </p:sp>
      <p:sp>
        <p:nvSpPr>
          <p:cNvPr id="3" name="Content Placeholder 2">
            <a:extLst>
              <a:ext uri="{FF2B5EF4-FFF2-40B4-BE49-F238E27FC236}">
                <a16:creationId xmlns:a16="http://schemas.microsoft.com/office/drawing/2014/main" id="{E358546A-06FF-FD78-EBD1-B4DA4DA686AA}"/>
              </a:ext>
            </a:extLst>
          </p:cNvPr>
          <p:cNvSpPr>
            <a:spLocks noGrp="1"/>
          </p:cNvSpPr>
          <p:nvPr>
            <p:ph/>
          </p:nvPr>
        </p:nvSpPr>
        <p:spPr/>
        <p:txBody>
          <a:bodyPr>
            <a:normAutofit lnSpcReduction="10000"/>
          </a:bodyPr>
          <a:lstStyle/>
          <a:p>
            <a:r>
              <a:rPr lang="en-US" sz="2000" dirty="0"/>
              <a:t>Up to this point, we have only discussed command line tools</a:t>
            </a:r>
          </a:p>
          <a:p>
            <a:pPr lvl="1"/>
            <a:r>
              <a:rPr lang="en-US" sz="1600" dirty="0"/>
              <a:t>To make life easier, there are various GUIs available</a:t>
            </a:r>
          </a:p>
          <a:p>
            <a:r>
              <a:rPr lang="en-US" sz="2000" dirty="0"/>
              <a:t>We can run, edit, and debug code on the </a:t>
            </a:r>
            <a:r>
              <a:rPr lang="en-US" sz="2000" dirty="0" err="1"/>
              <a:t>Meteo</a:t>
            </a:r>
            <a:r>
              <a:rPr lang="en-US" sz="2000" dirty="0"/>
              <a:t> servers</a:t>
            </a:r>
          </a:p>
          <a:p>
            <a:r>
              <a:rPr lang="en-US" sz="2000" dirty="0">
                <a:ea typeface="+mn-lt"/>
                <a:cs typeface="+mn-lt"/>
              </a:rPr>
              <a:t>Python</a:t>
            </a:r>
            <a:endParaRPr lang="en-US" sz="2000" dirty="0"/>
          </a:p>
          <a:p>
            <a:pPr lvl="1"/>
            <a:r>
              <a:rPr lang="en-US" sz="1600" dirty="0">
                <a:cs typeface="Arial"/>
              </a:rPr>
              <a:t>Spyder </a:t>
            </a:r>
            <a:r>
              <a:rPr lang="en-US" sz="1600" b="1" dirty="0" err="1">
                <a:solidFill>
                  <a:srgbClr val="38761D"/>
                </a:solidFill>
                <a:latin typeface="Courier New"/>
                <a:cs typeface="Courier New"/>
              </a:rPr>
              <a:t>spyder</a:t>
            </a:r>
            <a:endParaRPr lang="en-US" sz="1600" b="1">
              <a:solidFill>
                <a:srgbClr val="38761D"/>
              </a:solidFill>
              <a:latin typeface="Courier New"/>
              <a:cs typeface="Courier New"/>
            </a:endParaRPr>
          </a:p>
          <a:p>
            <a:pPr lvl="1"/>
            <a:r>
              <a:rPr lang="en-US" sz="1600" dirty="0" err="1">
                <a:cs typeface="Arial"/>
              </a:rPr>
              <a:t>JupyterLab</a:t>
            </a:r>
            <a:r>
              <a:rPr lang="en-US" sz="1600" dirty="0">
                <a:cs typeface="Arial"/>
              </a:rPr>
              <a:t>* (many types of files) </a:t>
            </a:r>
            <a:r>
              <a:rPr lang="en-US" sz="1600" b="1" dirty="0" err="1">
                <a:solidFill>
                  <a:srgbClr val="38761D"/>
                </a:solidFill>
                <a:latin typeface="Courier New"/>
                <a:cs typeface="Courier New"/>
              </a:rPr>
              <a:t>jupyter</a:t>
            </a:r>
            <a:r>
              <a:rPr lang="en-US" sz="1600" b="1" dirty="0">
                <a:solidFill>
                  <a:srgbClr val="38761D"/>
                </a:solidFill>
                <a:latin typeface="Courier New"/>
                <a:cs typeface="Courier New"/>
              </a:rPr>
              <a:t> lab</a:t>
            </a:r>
          </a:p>
          <a:p>
            <a:r>
              <a:rPr lang="en-US" sz="2000" dirty="0">
                <a:cs typeface="Arial"/>
              </a:rPr>
              <a:t>Matlab: </a:t>
            </a:r>
            <a:r>
              <a:rPr lang="en-US" sz="2000" b="1" dirty="0" err="1">
                <a:solidFill>
                  <a:srgbClr val="38761D"/>
                </a:solidFill>
                <a:latin typeface="Courier New"/>
                <a:cs typeface="Courier New"/>
              </a:rPr>
              <a:t>matlab</a:t>
            </a:r>
            <a:endParaRPr lang="en-US" sz="2000" b="1" dirty="0" err="1">
              <a:solidFill>
                <a:srgbClr val="38761D"/>
              </a:solidFill>
              <a:latin typeface="Courier New"/>
              <a:ea typeface="+mn-lt"/>
              <a:cs typeface="Courier New"/>
            </a:endParaRPr>
          </a:p>
          <a:p>
            <a:r>
              <a:rPr lang="en-US" sz="2000" dirty="0">
                <a:cs typeface="Arial"/>
              </a:rPr>
              <a:t>Text editors: </a:t>
            </a:r>
            <a:r>
              <a:rPr lang="en-US" sz="2000" b="1" dirty="0" err="1">
                <a:solidFill>
                  <a:srgbClr val="38761D"/>
                </a:solidFill>
                <a:latin typeface="Courier New"/>
                <a:ea typeface="+mn-lt"/>
                <a:cs typeface="Courier New"/>
              </a:rPr>
              <a:t>gvim</a:t>
            </a:r>
            <a:r>
              <a:rPr lang="en-US" sz="2000" b="1" dirty="0">
                <a:solidFill>
                  <a:srgbClr val="38761D"/>
                </a:solidFill>
                <a:latin typeface="Courier New"/>
                <a:ea typeface="+mn-lt"/>
                <a:cs typeface="Courier New"/>
              </a:rPr>
              <a:t>, emacs, </a:t>
            </a:r>
            <a:r>
              <a:rPr lang="en-US" sz="2000" b="1" dirty="0" err="1">
                <a:solidFill>
                  <a:srgbClr val="38761D"/>
                </a:solidFill>
                <a:latin typeface="Courier New"/>
                <a:ea typeface="+mn-lt"/>
                <a:cs typeface="Courier New"/>
              </a:rPr>
              <a:t>geany</a:t>
            </a:r>
            <a:r>
              <a:rPr lang="en-US" sz="2000" b="1" dirty="0">
                <a:solidFill>
                  <a:srgbClr val="38761D"/>
                </a:solidFill>
                <a:latin typeface="Courier New"/>
                <a:ea typeface="+mn-lt"/>
                <a:cs typeface="Courier New"/>
              </a:rPr>
              <a:t>, </a:t>
            </a:r>
            <a:r>
              <a:rPr lang="en-US" sz="2000" b="1" dirty="0" err="1">
                <a:solidFill>
                  <a:srgbClr val="38761D"/>
                </a:solidFill>
                <a:latin typeface="Courier New"/>
                <a:ea typeface="+mn-lt"/>
                <a:cs typeface="Courier New"/>
              </a:rPr>
              <a:t>gedit</a:t>
            </a:r>
            <a:endParaRPr lang="en-US" sz="2000" dirty="0" err="1">
              <a:ea typeface="+mn-lt"/>
              <a:cs typeface="+mn-lt"/>
            </a:endParaRPr>
          </a:p>
          <a:p>
            <a:pPr marL="0" indent="0">
              <a:buNone/>
            </a:pPr>
            <a:endParaRPr lang="en-US" sz="2000" dirty="0">
              <a:cs typeface="Arial"/>
            </a:endParaRPr>
          </a:p>
          <a:p>
            <a:pPr marL="0" indent="0">
              <a:buNone/>
            </a:pPr>
            <a:r>
              <a:rPr lang="en-US" sz="1600" dirty="0">
                <a:cs typeface="Arial"/>
              </a:rPr>
              <a:t>*if you need help setting up </a:t>
            </a:r>
            <a:r>
              <a:rPr lang="en-US" sz="1600" dirty="0" err="1">
                <a:cs typeface="Arial"/>
              </a:rPr>
              <a:t>JupyterLab</a:t>
            </a:r>
            <a:r>
              <a:rPr lang="en-US" sz="1600" dirty="0">
                <a:cs typeface="Arial"/>
              </a:rPr>
              <a:t>, please contact Karl (</a:t>
            </a:r>
            <a:r>
              <a:rPr lang="en-US" sz="1600" dirty="0">
                <a:cs typeface="Arial"/>
                <a:hlinkClick r:id="rId2"/>
              </a:rPr>
              <a:t>kps5442@psu.edu</a:t>
            </a:r>
            <a:r>
              <a:rPr lang="en-US" sz="1600" dirty="0">
                <a:cs typeface="Arial"/>
              </a:rPr>
              <a:t>) </a:t>
            </a:r>
            <a:endParaRPr lang="en-US"/>
          </a:p>
          <a:p>
            <a:pPr marL="0" indent="0">
              <a:buNone/>
            </a:pPr>
            <a:endParaRPr lang="en-US" sz="2000" dirty="0">
              <a:cs typeface="Arial"/>
            </a:endParaRPr>
          </a:p>
          <a:p>
            <a:endParaRPr lang="en-US" sz="2000" dirty="0">
              <a:cs typeface="Arial"/>
            </a:endParaRPr>
          </a:p>
          <a:p>
            <a:pPr lvl="1"/>
            <a:endParaRPr lang="en-US" sz="1600" dirty="0">
              <a:cs typeface="Arial"/>
            </a:endParaRPr>
          </a:p>
          <a:p>
            <a:endParaRPr lang="en-US" sz="2000" dirty="0"/>
          </a:p>
          <a:p>
            <a:endParaRPr lang="en-US" sz="2000" dirty="0"/>
          </a:p>
          <a:p>
            <a:endParaRPr lang="en-US" sz="2000" dirty="0"/>
          </a:p>
        </p:txBody>
      </p:sp>
    </p:spTree>
    <p:extLst>
      <p:ext uri="{BB962C8B-B14F-4D97-AF65-F5344CB8AC3E}">
        <p14:creationId xmlns:p14="http://schemas.microsoft.com/office/powerpoint/2010/main" val="9924950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53B3B-C04A-001D-5A06-02F6ECA87CD3}"/>
              </a:ext>
            </a:extLst>
          </p:cNvPr>
          <p:cNvSpPr>
            <a:spLocks noGrp="1"/>
          </p:cNvSpPr>
          <p:nvPr>
            <p:ph type="title"/>
          </p:nvPr>
        </p:nvSpPr>
        <p:spPr/>
        <p:txBody>
          <a:bodyPr/>
          <a:lstStyle/>
          <a:p>
            <a:r>
              <a:rPr lang="en-US" sz="2800" dirty="0"/>
              <a:t>Screen Sessions</a:t>
            </a:r>
          </a:p>
        </p:txBody>
      </p:sp>
      <p:sp>
        <p:nvSpPr>
          <p:cNvPr id="3" name="Content Placeholder 2">
            <a:extLst>
              <a:ext uri="{FF2B5EF4-FFF2-40B4-BE49-F238E27FC236}">
                <a16:creationId xmlns:a16="http://schemas.microsoft.com/office/drawing/2014/main" id="{9B6377A5-9504-CB21-068F-9A2E691709D4}"/>
              </a:ext>
            </a:extLst>
          </p:cNvPr>
          <p:cNvSpPr>
            <a:spLocks noGrp="1"/>
          </p:cNvSpPr>
          <p:nvPr>
            <p:ph/>
          </p:nvPr>
        </p:nvSpPr>
        <p:spPr/>
        <p:txBody>
          <a:bodyPr/>
          <a:lstStyle/>
          <a:p>
            <a:r>
              <a:rPr lang="en" sz="2000" dirty="0">
                <a:ea typeface="+mn-lt"/>
                <a:cs typeface="+mn-lt"/>
              </a:rPr>
              <a:t>Allows you to keep your terminal session active, even after logging out</a:t>
            </a:r>
            <a:endParaRPr lang="en-US" sz="2000">
              <a:ea typeface="+mn-lt"/>
              <a:cs typeface="+mn-lt"/>
            </a:endParaRPr>
          </a:p>
          <a:p>
            <a:pPr lvl="1"/>
            <a:r>
              <a:rPr lang="en" sz="1600" dirty="0">
                <a:ea typeface="+mn-lt"/>
                <a:cs typeface="+mn-lt"/>
              </a:rPr>
              <a:t>Useful if you have code that takes a long time to execute</a:t>
            </a:r>
          </a:p>
          <a:p>
            <a:r>
              <a:rPr lang="en" sz="2000" dirty="0">
                <a:ea typeface="+mn-lt"/>
                <a:cs typeface="+mn-lt"/>
              </a:rPr>
              <a:t>Syntax</a:t>
            </a:r>
          </a:p>
          <a:p>
            <a:pPr lvl="1"/>
            <a:r>
              <a:rPr lang="en" sz="1600" dirty="0">
                <a:ea typeface="+mn-lt"/>
                <a:cs typeface="+mn-lt"/>
              </a:rPr>
              <a:t>Start a screen session: </a:t>
            </a:r>
            <a:r>
              <a:rPr lang="en-US" sz="1600" b="1" dirty="0">
                <a:solidFill>
                  <a:srgbClr val="38761D"/>
                </a:solidFill>
                <a:latin typeface="Courier New"/>
                <a:ea typeface="+mn-lt"/>
                <a:cs typeface="Courier New"/>
              </a:rPr>
              <a:t>screen</a:t>
            </a:r>
          </a:p>
          <a:p>
            <a:pPr lvl="1"/>
            <a:r>
              <a:rPr lang="en" sz="1600" dirty="0">
                <a:ea typeface="+mn-lt"/>
                <a:cs typeface="+mn-lt"/>
              </a:rPr>
              <a:t>Detach (leave) a screen session: </a:t>
            </a:r>
            <a:r>
              <a:rPr lang="en" sz="1600" dirty="0" err="1">
                <a:ea typeface="+mn-lt"/>
                <a:cs typeface="+mn-lt"/>
              </a:rPr>
              <a:t>ctrl+A</a:t>
            </a:r>
            <a:r>
              <a:rPr lang="en" sz="1600" dirty="0">
                <a:ea typeface="+mn-lt"/>
                <a:cs typeface="+mn-lt"/>
              </a:rPr>
              <a:t>; D</a:t>
            </a:r>
            <a:endParaRPr lang="en-US" sz="1600" b="1" dirty="0">
              <a:solidFill>
                <a:srgbClr val="38761D"/>
              </a:solidFill>
              <a:latin typeface="Courier New"/>
              <a:ea typeface="+mn-lt"/>
              <a:cs typeface="Courier New"/>
            </a:endParaRPr>
          </a:p>
          <a:p>
            <a:pPr lvl="1"/>
            <a:r>
              <a:rPr lang="en" sz="1600" dirty="0">
                <a:ea typeface="+mn-lt"/>
                <a:cs typeface="+mn-lt"/>
              </a:rPr>
              <a:t>Resume a screen session: </a:t>
            </a:r>
            <a:r>
              <a:rPr lang="en-US" sz="1600" b="1" dirty="0">
                <a:solidFill>
                  <a:srgbClr val="38761D"/>
                </a:solidFill>
                <a:latin typeface="Courier New"/>
                <a:ea typeface="+mn-lt"/>
                <a:cs typeface="Courier New"/>
              </a:rPr>
              <a:t>screen -r</a:t>
            </a:r>
          </a:p>
          <a:p>
            <a:pPr lvl="1"/>
            <a:r>
              <a:rPr lang="en" sz="1600" dirty="0">
                <a:ea typeface="+mn-lt"/>
                <a:cs typeface="+mn-lt"/>
              </a:rPr>
              <a:t>Exit (close) screen session: </a:t>
            </a:r>
            <a:r>
              <a:rPr lang="en" sz="1600" dirty="0" err="1">
                <a:ea typeface="+mn-lt"/>
                <a:cs typeface="+mn-lt"/>
              </a:rPr>
              <a:t>ctrl+D</a:t>
            </a:r>
          </a:p>
          <a:p>
            <a:pPr lvl="1"/>
            <a:r>
              <a:rPr lang="en" sz="1600" dirty="0">
                <a:ea typeface="+mn-lt"/>
                <a:cs typeface="+mn-lt"/>
              </a:rPr>
              <a:t>List running screen sessions: </a:t>
            </a:r>
            <a:r>
              <a:rPr lang="en-US" sz="1600" b="1" dirty="0">
                <a:solidFill>
                  <a:srgbClr val="38761D"/>
                </a:solidFill>
                <a:latin typeface="Courier New"/>
                <a:ea typeface="+mn-lt"/>
                <a:cs typeface="Courier New"/>
              </a:rPr>
              <a:t>screen -ls</a:t>
            </a:r>
            <a:endParaRPr lang="en" sz="1600" dirty="0">
              <a:ea typeface="+mn-lt"/>
              <a:cs typeface="+mn-lt"/>
            </a:endParaRPr>
          </a:p>
        </p:txBody>
      </p:sp>
    </p:spTree>
    <p:extLst>
      <p:ext uri="{BB962C8B-B14F-4D97-AF65-F5344CB8AC3E}">
        <p14:creationId xmlns:p14="http://schemas.microsoft.com/office/powerpoint/2010/main" val="29111566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Session 1: Key Take-Home Points</a:t>
            </a:r>
            <a:endParaRPr lang="en-US" sz="2800" b="0" strike="noStrike" spc="-1">
              <a:solidFill>
                <a:srgbClr val="000000"/>
              </a:solidFill>
              <a:latin typeface="Arial"/>
            </a:endParaRPr>
          </a:p>
        </p:txBody>
      </p:sp>
      <p:sp>
        <p:nvSpPr>
          <p:cNvPr id="322" name="PlaceHolder 2"/>
          <p:cNvSpPr>
            <a:spLocks noGrp="1"/>
          </p:cNvSpPr>
          <p:nvPr>
            <p:ph/>
          </p:nvPr>
        </p:nvSpPr>
        <p:spPr>
          <a:xfrm>
            <a:off x="311760" y="936360"/>
            <a:ext cx="8520120" cy="4092840"/>
          </a:xfrm>
          <a:prstGeom prst="rect">
            <a:avLst/>
          </a:prstGeom>
          <a:noFill/>
          <a:ln w="0">
            <a:noFill/>
          </a:ln>
        </p:spPr>
        <p:txBody>
          <a:bodyPr tIns="91440" bIns="91440" anchor="t">
            <a:noAutofit/>
          </a:bodyPr>
          <a:lstStyle/>
          <a:p>
            <a:pPr marL="457200" indent="-343080">
              <a:lnSpc>
                <a:spcPct val="115000"/>
              </a:lnSpc>
              <a:buClr>
                <a:srgbClr val="000000"/>
              </a:buClr>
              <a:buFont typeface="Arial"/>
              <a:buChar char="●"/>
            </a:pPr>
            <a:r>
              <a:rPr lang="en" sz="1800" b="0" strike="noStrike" spc="-1" dirty="0">
                <a:solidFill>
                  <a:srgbClr val="000000"/>
                </a:solidFill>
                <a:latin typeface="Arial"/>
                <a:ea typeface="Arial"/>
              </a:rPr>
              <a:t>Linux is an operating system typically used on high-performance computers</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The PSU METEO Network, as well as NCAR Cheyenne and PSU Roar, use Linux</a:t>
            </a:r>
            <a:endParaRPr lang="en-US" sz="1400" b="0" strike="noStrike" spc="-1" dirty="0">
              <a:solidFill>
                <a:srgbClr val="000000"/>
              </a:solidFill>
              <a:latin typeface="Arial"/>
            </a:endParaRPr>
          </a:p>
          <a:p>
            <a:pPr marL="457200" indent="-343080">
              <a:lnSpc>
                <a:spcPct val="115000"/>
              </a:lnSpc>
              <a:buClr>
                <a:srgbClr val="000000"/>
              </a:buClr>
              <a:buFont typeface="Arial"/>
              <a:buChar char="●"/>
            </a:pPr>
            <a:r>
              <a:rPr lang="en" sz="1800" b="0" strike="noStrike" spc="-1" dirty="0">
                <a:solidFill>
                  <a:srgbClr val="000000"/>
                </a:solidFill>
                <a:latin typeface="Arial"/>
                <a:ea typeface="Arial"/>
              </a:rPr>
              <a:t>The command line interface (CLI) provides a more precise and efficient way to work on a computer compared to graphical user interfaces (GUIs)</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 The tradeoff is that the learning curve for the CLI is steeper</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Mastering Linux takes time! Try doing something in Linux every work day to get more comfortable</a:t>
            </a:r>
            <a:endParaRPr lang="en-US" sz="1400" b="0" strike="noStrike" spc="-1" dirty="0">
              <a:solidFill>
                <a:srgbClr val="000000"/>
              </a:solidFill>
              <a:latin typeface="Arial"/>
            </a:endParaRPr>
          </a:p>
          <a:p>
            <a:pPr marL="457200" indent="-343080">
              <a:lnSpc>
                <a:spcPct val="115000"/>
              </a:lnSpc>
              <a:buClr>
                <a:srgbClr val="000000"/>
              </a:buClr>
              <a:buFont typeface="Arial"/>
              <a:buChar char="●"/>
            </a:pPr>
            <a:r>
              <a:rPr lang="en" sz="1800" b="0" strike="noStrike" spc="-1" dirty="0">
                <a:solidFill>
                  <a:srgbClr val="000000"/>
                </a:solidFill>
                <a:latin typeface="Arial"/>
                <a:ea typeface="Arial"/>
              </a:rPr>
              <a:t>There are many different Linux CLI flavors. The METEO Network defaults to tcsh</a:t>
            </a:r>
            <a:endParaRPr lang="en-US" sz="1800" b="0" strike="noStrike" spc="-1" dirty="0">
              <a:solidFill>
                <a:srgbClr val="000000"/>
              </a:solidFill>
              <a:latin typeface="Arial"/>
            </a:endParaRPr>
          </a:p>
          <a:p>
            <a:pPr marL="457200" indent="-343080">
              <a:lnSpc>
                <a:spcPct val="115000"/>
              </a:lnSpc>
              <a:buClr>
                <a:srgbClr val="000000"/>
              </a:buClr>
              <a:buFont typeface="Arial"/>
              <a:buChar char="●"/>
            </a:pPr>
            <a:r>
              <a:rPr lang="en" sz="1800" b="0" strike="noStrike" spc="-1" dirty="0">
                <a:solidFill>
                  <a:srgbClr val="000000"/>
                </a:solidFill>
                <a:latin typeface="Arial"/>
                <a:ea typeface="Arial"/>
              </a:rPr>
              <a:t>Using the CLI, we can do several things, including</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Creating, moving, copying, and deleting files and directories</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Adjusting file permissions</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Configuring our computing environment (e.g., load specific modules, create aliases, etc)</a:t>
            </a:r>
            <a:endParaRPr lang="en-US" sz="1400" b="0" strike="noStrike" spc="-1" dirty="0">
              <a:solidFill>
                <a:srgbClr val="000000"/>
              </a:solidFill>
              <a:latin typeface="Arial"/>
            </a:endParaRPr>
          </a:p>
          <a:p>
            <a:pPr marL="457200" indent="-343080">
              <a:lnSpc>
                <a:spcPct val="115000"/>
              </a:lnSpc>
              <a:buClr>
                <a:srgbClr val="980000"/>
              </a:buClr>
              <a:buFont typeface="Arial"/>
              <a:buChar char="●"/>
            </a:pPr>
            <a:r>
              <a:rPr lang="en" sz="1800" b="1" i="1" strike="noStrike" spc="-1" dirty="0">
                <a:solidFill>
                  <a:srgbClr val="980000"/>
                </a:solidFill>
                <a:latin typeface="Arial"/>
                <a:ea typeface="Arial"/>
              </a:rPr>
              <a:t>In the next session, we’ll run a program to analyze some radar data</a:t>
            </a:r>
            <a:endParaRPr lang="en-US" sz="1800" b="0" strike="noStrike" spc="-1" dirty="0">
              <a:solidFill>
                <a:srgbClr val="000000"/>
              </a:solidFill>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322">
                                            <p:txEl>
                                              <p:pRg st="0" end="0"/>
                                            </p:txEl>
                                          </p:spTgt>
                                        </p:tgtEl>
                                        <p:attrNameLst>
                                          <p:attrName>style.visibility</p:attrName>
                                        </p:attrNameLst>
                                      </p:cBhvr>
                                      <p:to>
                                        <p:strVal val="visible"/>
                                      </p:to>
                                    </p:set>
                                    <p:animEffect transition="in" filter="fade">
                                      <p:cBhvr additive="repl">
                                        <p:cTn id="7" dur="1"/>
                                        <p:tgtEl>
                                          <p:spTgt spid="3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nodeType="clickEffect">
                                  <p:stCondLst>
                                    <p:cond delay="0"/>
                                  </p:stCondLst>
                                  <p:childTnLst>
                                    <p:set>
                                      <p:cBhvr>
                                        <p:cTn id="11" dur="1" fill="hold">
                                          <p:stCondLst>
                                            <p:cond delay="0"/>
                                          </p:stCondLst>
                                        </p:cTn>
                                        <p:tgtEl>
                                          <p:spTgt spid="322">
                                            <p:txEl>
                                              <p:pRg st="1" end="1"/>
                                            </p:txEl>
                                          </p:spTgt>
                                        </p:tgtEl>
                                        <p:attrNameLst>
                                          <p:attrName>style.visibility</p:attrName>
                                        </p:attrNameLst>
                                      </p:cBhvr>
                                      <p:to>
                                        <p:strVal val="visible"/>
                                      </p:to>
                                    </p:set>
                                    <p:animEffect transition="in" filter="fade">
                                      <p:cBhvr additive="repl">
                                        <p:cTn id="12" dur="1"/>
                                        <p:tgtEl>
                                          <p:spTgt spid="32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fill="hold" nodeType="clickEffect">
                                  <p:stCondLst>
                                    <p:cond delay="0"/>
                                  </p:stCondLst>
                                  <p:childTnLst>
                                    <p:set>
                                      <p:cBhvr>
                                        <p:cTn id="16" dur="1" fill="hold">
                                          <p:stCondLst>
                                            <p:cond delay="0"/>
                                          </p:stCondLst>
                                        </p:cTn>
                                        <p:tgtEl>
                                          <p:spTgt spid="322">
                                            <p:txEl>
                                              <p:pRg st="2" end="2"/>
                                            </p:txEl>
                                          </p:spTgt>
                                        </p:tgtEl>
                                        <p:attrNameLst>
                                          <p:attrName>style.visibility</p:attrName>
                                        </p:attrNameLst>
                                      </p:cBhvr>
                                      <p:to>
                                        <p:strVal val="visible"/>
                                      </p:to>
                                    </p:set>
                                    <p:animEffect transition="in" filter="fade">
                                      <p:cBhvr additive="repl">
                                        <p:cTn id="17" dur="1"/>
                                        <p:tgtEl>
                                          <p:spTgt spid="32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fill="hold" nodeType="clickEffect">
                                  <p:stCondLst>
                                    <p:cond delay="0"/>
                                  </p:stCondLst>
                                  <p:childTnLst>
                                    <p:set>
                                      <p:cBhvr>
                                        <p:cTn id="21" dur="1" fill="hold">
                                          <p:stCondLst>
                                            <p:cond delay="0"/>
                                          </p:stCondLst>
                                        </p:cTn>
                                        <p:tgtEl>
                                          <p:spTgt spid="322">
                                            <p:txEl>
                                              <p:pRg st="3" end="3"/>
                                            </p:txEl>
                                          </p:spTgt>
                                        </p:tgtEl>
                                        <p:attrNameLst>
                                          <p:attrName>style.visibility</p:attrName>
                                        </p:attrNameLst>
                                      </p:cBhvr>
                                      <p:to>
                                        <p:strVal val="visible"/>
                                      </p:to>
                                    </p:set>
                                    <p:animEffect transition="in" filter="fade">
                                      <p:cBhvr additive="repl">
                                        <p:cTn id="22" dur="1"/>
                                        <p:tgtEl>
                                          <p:spTgt spid="32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fill="hold" nodeType="clickEffect">
                                  <p:stCondLst>
                                    <p:cond delay="0"/>
                                  </p:stCondLst>
                                  <p:childTnLst>
                                    <p:set>
                                      <p:cBhvr>
                                        <p:cTn id="26" dur="1" fill="hold">
                                          <p:stCondLst>
                                            <p:cond delay="0"/>
                                          </p:stCondLst>
                                        </p:cTn>
                                        <p:tgtEl>
                                          <p:spTgt spid="322">
                                            <p:txEl>
                                              <p:pRg st="4" end="4"/>
                                            </p:txEl>
                                          </p:spTgt>
                                        </p:tgtEl>
                                        <p:attrNameLst>
                                          <p:attrName>style.visibility</p:attrName>
                                        </p:attrNameLst>
                                      </p:cBhvr>
                                      <p:to>
                                        <p:strVal val="visible"/>
                                      </p:to>
                                    </p:set>
                                    <p:animEffect transition="in" filter="fade">
                                      <p:cBhvr additive="repl">
                                        <p:cTn id="27" dur="1"/>
                                        <p:tgtEl>
                                          <p:spTgt spid="32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fill="hold" nodeType="clickEffect">
                                  <p:stCondLst>
                                    <p:cond delay="0"/>
                                  </p:stCondLst>
                                  <p:childTnLst>
                                    <p:set>
                                      <p:cBhvr>
                                        <p:cTn id="31" dur="1" fill="hold">
                                          <p:stCondLst>
                                            <p:cond delay="0"/>
                                          </p:stCondLst>
                                        </p:cTn>
                                        <p:tgtEl>
                                          <p:spTgt spid="322">
                                            <p:txEl>
                                              <p:pRg st="5" end="5"/>
                                            </p:txEl>
                                          </p:spTgt>
                                        </p:tgtEl>
                                        <p:attrNameLst>
                                          <p:attrName>style.visibility</p:attrName>
                                        </p:attrNameLst>
                                      </p:cBhvr>
                                      <p:to>
                                        <p:strVal val="visible"/>
                                      </p:to>
                                    </p:set>
                                    <p:animEffect transition="in" filter="fade">
                                      <p:cBhvr additive="repl">
                                        <p:cTn id="32" dur="1"/>
                                        <p:tgtEl>
                                          <p:spTgt spid="32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fill="hold" nodeType="clickEffect">
                                  <p:stCondLst>
                                    <p:cond delay="0"/>
                                  </p:stCondLst>
                                  <p:childTnLst>
                                    <p:set>
                                      <p:cBhvr>
                                        <p:cTn id="36" dur="1" fill="hold">
                                          <p:stCondLst>
                                            <p:cond delay="0"/>
                                          </p:stCondLst>
                                        </p:cTn>
                                        <p:tgtEl>
                                          <p:spTgt spid="322">
                                            <p:txEl>
                                              <p:pRg st="6" end="6"/>
                                            </p:txEl>
                                          </p:spTgt>
                                        </p:tgtEl>
                                        <p:attrNameLst>
                                          <p:attrName>style.visibility</p:attrName>
                                        </p:attrNameLst>
                                      </p:cBhvr>
                                      <p:to>
                                        <p:strVal val="visible"/>
                                      </p:to>
                                    </p:set>
                                    <p:animEffect transition="in" filter="fade">
                                      <p:cBhvr additive="repl">
                                        <p:cTn id="37" dur="1"/>
                                        <p:tgtEl>
                                          <p:spTgt spid="32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fill="hold" nodeType="clickEffect">
                                  <p:stCondLst>
                                    <p:cond delay="0"/>
                                  </p:stCondLst>
                                  <p:childTnLst>
                                    <p:set>
                                      <p:cBhvr>
                                        <p:cTn id="41" dur="1" fill="hold">
                                          <p:stCondLst>
                                            <p:cond delay="0"/>
                                          </p:stCondLst>
                                        </p:cTn>
                                        <p:tgtEl>
                                          <p:spTgt spid="322">
                                            <p:txEl>
                                              <p:pRg st="7" end="7"/>
                                            </p:txEl>
                                          </p:spTgt>
                                        </p:tgtEl>
                                        <p:attrNameLst>
                                          <p:attrName>style.visibility</p:attrName>
                                        </p:attrNameLst>
                                      </p:cBhvr>
                                      <p:to>
                                        <p:strVal val="visible"/>
                                      </p:to>
                                    </p:set>
                                    <p:animEffect transition="in" filter="fade">
                                      <p:cBhvr additive="repl">
                                        <p:cTn id="42" dur="1"/>
                                        <p:tgtEl>
                                          <p:spTgt spid="322">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fill="hold" nodeType="clickEffect">
                                  <p:stCondLst>
                                    <p:cond delay="0"/>
                                  </p:stCondLst>
                                  <p:childTnLst>
                                    <p:set>
                                      <p:cBhvr>
                                        <p:cTn id="46" dur="1" fill="hold">
                                          <p:stCondLst>
                                            <p:cond delay="0"/>
                                          </p:stCondLst>
                                        </p:cTn>
                                        <p:tgtEl>
                                          <p:spTgt spid="322">
                                            <p:txEl>
                                              <p:pRg st="8" end="8"/>
                                            </p:txEl>
                                          </p:spTgt>
                                        </p:tgtEl>
                                        <p:attrNameLst>
                                          <p:attrName>style.visibility</p:attrName>
                                        </p:attrNameLst>
                                      </p:cBhvr>
                                      <p:to>
                                        <p:strVal val="visible"/>
                                      </p:to>
                                    </p:set>
                                    <p:animEffect transition="in" filter="fade">
                                      <p:cBhvr additive="repl">
                                        <p:cTn id="47" dur="1"/>
                                        <p:tgtEl>
                                          <p:spTgt spid="322">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fill="hold" nodeType="clickEffect">
                                  <p:stCondLst>
                                    <p:cond delay="0"/>
                                  </p:stCondLst>
                                  <p:childTnLst>
                                    <p:set>
                                      <p:cBhvr>
                                        <p:cTn id="51" dur="1" fill="hold">
                                          <p:stCondLst>
                                            <p:cond delay="0"/>
                                          </p:stCondLst>
                                        </p:cTn>
                                        <p:tgtEl>
                                          <p:spTgt spid="322">
                                            <p:txEl>
                                              <p:pRg st="9" end="9"/>
                                            </p:txEl>
                                          </p:spTgt>
                                        </p:tgtEl>
                                        <p:attrNameLst>
                                          <p:attrName>style.visibility</p:attrName>
                                        </p:attrNameLst>
                                      </p:cBhvr>
                                      <p:to>
                                        <p:strVal val="visible"/>
                                      </p:to>
                                    </p:set>
                                    <p:animEffect transition="in" filter="fade">
                                      <p:cBhvr additive="repl">
                                        <p:cTn id="52" dur="1"/>
                                        <p:tgtEl>
                                          <p:spTgt spid="322">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fill="hold" nodeType="clickEffect">
                                  <p:stCondLst>
                                    <p:cond delay="0"/>
                                  </p:stCondLst>
                                  <p:childTnLst>
                                    <p:set>
                                      <p:cBhvr>
                                        <p:cTn id="56" dur="1" fill="hold">
                                          <p:stCondLst>
                                            <p:cond delay="0"/>
                                          </p:stCondLst>
                                        </p:cTn>
                                        <p:tgtEl>
                                          <p:spTgt spid="322">
                                            <p:txEl>
                                              <p:pRg st="10" end="10"/>
                                            </p:txEl>
                                          </p:spTgt>
                                        </p:tgtEl>
                                        <p:attrNameLst>
                                          <p:attrName>style.visibility</p:attrName>
                                        </p:attrNameLst>
                                      </p:cBhvr>
                                      <p:to>
                                        <p:strVal val="visible"/>
                                      </p:to>
                                    </p:set>
                                    <p:animEffect transition="in" filter="fade">
                                      <p:cBhvr additive="repl">
                                        <p:cTn id="57" dur="1"/>
                                        <p:tgtEl>
                                          <p:spTgt spid="322">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PlaceHolder 1"/>
          <p:cNvSpPr>
            <a:spLocks noGrp="1"/>
          </p:cNvSpPr>
          <p:nvPr>
            <p:ph type="title"/>
          </p:nvPr>
        </p:nvSpPr>
        <p:spPr>
          <a:xfrm>
            <a:off x="311760" y="322200"/>
            <a:ext cx="8520120" cy="841320"/>
          </a:xfrm>
          <a:prstGeom prst="rect">
            <a:avLst/>
          </a:prstGeom>
          <a:noFill/>
          <a:ln w="0">
            <a:noFill/>
          </a:ln>
        </p:spPr>
        <p:txBody>
          <a:bodyPr tIns="91440" bIns="91440" anchor="ctr">
            <a:normAutofit/>
          </a:bodyPr>
          <a:lstStyle/>
          <a:p>
            <a:pPr algn="ctr">
              <a:lnSpc>
                <a:spcPct val="100000"/>
              </a:lnSpc>
              <a:buNone/>
              <a:tabLst>
                <a:tab pos="0" algn="l"/>
              </a:tabLst>
            </a:pPr>
            <a:r>
              <a:rPr lang="en" sz="3600" b="0" strike="noStrike" spc="-1">
                <a:solidFill>
                  <a:srgbClr val="000000"/>
                </a:solidFill>
                <a:latin typeface="Arial"/>
                <a:ea typeface="Arial"/>
              </a:rPr>
              <a:t>Session 2: Interactive Session</a:t>
            </a:r>
            <a:endParaRPr lang="en-US" sz="3600" b="0" strike="noStrike" spc="-1">
              <a:solidFill>
                <a:srgbClr val="000000"/>
              </a:solidFill>
              <a:latin typeface="Arial"/>
            </a:endParaRPr>
          </a:p>
        </p:txBody>
      </p:sp>
      <p:sp>
        <p:nvSpPr>
          <p:cNvPr id="324" name="Google Shape;310;p37"/>
          <p:cNvSpPr/>
          <p:nvPr/>
        </p:nvSpPr>
        <p:spPr>
          <a:xfrm>
            <a:off x="2886480" y="4693320"/>
            <a:ext cx="4191480" cy="183240"/>
          </a:xfrm>
          <a:prstGeom prst="rect">
            <a:avLst/>
          </a:prstGeom>
          <a:noFill/>
          <a:ln w="0">
            <a:noFill/>
          </a:ln>
        </p:spPr>
        <p:style>
          <a:lnRef idx="0">
            <a:scrgbClr r="0" g="0" b="0"/>
          </a:lnRef>
          <a:fillRef idx="0">
            <a:scrgbClr r="0" g="0" b="0"/>
          </a:fillRef>
          <a:effectRef idx="0">
            <a:scrgbClr r="0" g="0" b="0"/>
          </a:effectRef>
          <a:fontRef idx="minor"/>
        </p:style>
        <p:txBody>
          <a:bodyPr tIns="92160" bIns="92160" anchor="t">
            <a:spAutoFit/>
          </a:bodyPr>
          <a:lstStyle/>
          <a:p>
            <a:pPr>
              <a:lnSpc>
                <a:spcPct val="100000"/>
              </a:lnSpc>
              <a:buNone/>
              <a:tabLst>
                <a:tab pos="0" algn="l"/>
              </a:tabLst>
            </a:pPr>
            <a:r>
              <a:rPr lang="en" sz="600" b="0" u="sng" strike="noStrike" spc="-1">
                <a:solidFill>
                  <a:srgbClr val="0097A7"/>
                </a:solidFill>
                <a:uFillTx/>
                <a:latin typeface="Arial"/>
                <a:ea typeface="Arial"/>
                <a:hlinkClick r:id="rId2"/>
              </a:rPr>
              <a:t>https://www.woodtv.com/weather/weather-news/with-few-thunderstorms-so-far-this-year-little-chance-severe-weather/</a:t>
            </a:r>
            <a:r>
              <a:rPr lang="en" sz="600" b="0" strike="noStrike" spc="-1">
                <a:solidFill>
                  <a:srgbClr val="000000"/>
                </a:solidFill>
                <a:latin typeface="Arial"/>
                <a:ea typeface="Arial"/>
              </a:rPr>
              <a:t>  </a:t>
            </a:r>
            <a:endParaRPr lang="en-US" sz="600" b="0" strike="noStrike" spc="-1">
              <a:latin typeface="Arial"/>
            </a:endParaRPr>
          </a:p>
        </p:txBody>
      </p:sp>
      <p:pic>
        <p:nvPicPr>
          <p:cNvPr id="325" name="Google Shape;311;p37"/>
          <p:cNvPicPr/>
          <p:nvPr/>
        </p:nvPicPr>
        <p:blipFill>
          <a:blip r:embed="rId3"/>
          <a:stretch/>
        </p:blipFill>
        <p:spPr>
          <a:xfrm>
            <a:off x="2156040" y="1069560"/>
            <a:ext cx="4831200" cy="3623400"/>
          </a:xfrm>
          <a:prstGeom prst="rect">
            <a:avLst/>
          </a:prstGeom>
          <a:ln w="0">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Task Overview</a:t>
            </a:r>
            <a:endParaRPr lang="en-US" sz="2800" b="0" strike="noStrike" spc="-1">
              <a:solidFill>
                <a:srgbClr val="000000"/>
              </a:solidFill>
              <a:latin typeface="Arial"/>
            </a:endParaRPr>
          </a:p>
        </p:txBody>
      </p:sp>
      <p:sp>
        <p:nvSpPr>
          <p:cNvPr id="327"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43080">
              <a:lnSpc>
                <a:spcPct val="115000"/>
              </a:lnSpc>
              <a:buClr>
                <a:srgbClr val="000000"/>
              </a:buClr>
              <a:buFont typeface="Arial"/>
              <a:buChar char="●"/>
            </a:pPr>
            <a:r>
              <a:rPr lang="en" sz="1800" b="1" strike="noStrike" spc="-1">
                <a:solidFill>
                  <a:srgbClr val="000000"/>
                </a:solidFill>
                <a:latin typeface="Arial"/>
                <a:ea typeface="Arial"/>
              </a:rPr>
              <a:t>Goal:</a:t>
            </a:r>
            <a:r>
              <a:rPr lang="en" sz="1800" b="0" strike="noStrike" spc="-1">
                <a:solidFill>
                  <a:srgbClr val="000000"/>
                </a:solidFill>
                <a:latin typeface="Arial"/>
                <a:ea typeface="Arial"/>
              </a:rPr>
              <a:t> Compute 1-km circulation around each gridpoint in a wind retrieval of an observed supercell thunderstorm</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Materials:</a:t>
            </a:r>
            <a:r>
              <a:rPr lang="en" sz="1800" b="0" strike="noStrike" spc="-1">
                <a:solidFill>
                  <a:srgbClr val="000000"/>
                </a:solidFill>
                <a:latin typeface="Arial"/>
                <a:ea typeface="Arial"/>
              </a:rPr>
              <a:t> linux_ws_exercise.tar.gz</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This is a zipped tarball that contains the wind retrieval and a fortran program to compute circulation</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Steps:</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Copy zipped tarball to METEO Linux Network and extract contents</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Load appropriate modules and create soft link for netcdf libraries</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Compile fortran program</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Configure input file and run fortran program</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Peruse results using ncview</a:t>
            </a:r>
            <a:endParaRPr lang="en-US" sz="1400" b="0" strike="noStrike" spc="-1">
              <a:solidFill>
                <a:srgbClr val="000000"/>
              </a:solidFill>
              <a:latin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PlaceHolder 1"/>
          <p:cNvSpPr>
            <a:spLocks noGrp="1"/>
          </p:cNvSpPr>
          <p:nvPr>
            <p:ph type="title"/>
          </p:nvPr>
        </p:nvSpPr>
        <p:spPr>
          <a:xfrm>
            <a:off x="311760" y="36900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Compiled vs. Interpreted Programming Languages</a:t>
            </a:r>
            <a:endParaRPr lang="en-US" sz="2800" b="0" strike="noStrike" spc="-1">
              <a:solidFill>
                <a:srgbClr val="000000"/>
              </a:solidFill>
              <a:latin typeface="Arial"/>
            </a:endParaRPr>
          </a:p>
        </p:txBody>
      </p:sp>
      <p:graphicFrame>
        <p:nvGraphicFramePr>
          <p:cNvPr id="329" name="Google Shape;323;p39"/>
          <p:cNvGraphicFramePr/>
          <p:nvPr/>
        </p:nvGraphicFramePr>
        <p:xfrm>
          <a:off x="311760" y="1106640"/>
          <a:ext cx="8520480" cy="3574440"/>
        </p:xfrm>
        <a:graphic>
          <a:graphicData uri="http://schemas.openxmlformats.org/drawingml/2006/table">
            <a:tbl>
              <a:tblPr/>
              <a:tblGrid>
                <a:gridCol w="4260240">
                  <a:extLst>
                    <a:ext uri="{9D8B030D-6E8A-4147-A177-3AD203B41FA5}">
                      <a16:colId xmlns:a16="http://schemas.microsoft.com/office/drawing/2014/main" val="20000"/>
                    </a:ext>
                  </a:extLst>
                </a:gridCol>
                <a:gridCol w="4260240">
                  <a:extLst>
                    <a:ext uri="{9D8B030D-6E8A-4147-A177-3AD203B41FA5}">
                      <a16:colId xmlns:a16="http://schemas.microsoft.com/office/drawing/2014/main" val="20001"/>
                    </a:ext>
                  </a:extLst>
                </a:gridCol>
              </a:tblGrid>
              <a:tr h="1393920">
                <a:tc>
                  <a:txBody>
                    <a:bodyPr/>
                    <a:lstStyle/>
                    <a:p>
                      <a:pPr algn="ctr">
                        <a:lnSpc>
                          <a:spcPct val="100000"/>
                        </a:lnSpc>
                        <a:buNone/>
                        <a:tabLst>
                          <a:tab pos="0" algn="l"/>
                        </a:tabLst>
                      </a:pPr>
                      <a:r>
                        <a:rPr lang="en" sz="1400" b="1" strike="noStrike" spc="-1">
                          <a:solidFill>
                            <a:srgbClr val="000000"/>
                          </a:solidFill>
                          <a:latin typeface="Arial"/>
                          <a:ea typeface="Arial"/>
                        </a:rPr>
                        <a:t>Compiled</a:t>
                      </a: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gn="ctr">
                        <a:lnSpc>
                          <a:spcPct val="100000"/>
                        </a:lnSpc>
                        <a:buNone/>
                        <a:tabLst>
                          <a:tab pos="0" algn="l"/>
                        </a:tabLst>
                      </a:pPr>
                      <a:r>
                        <a:rPr lang="en" sz="1400" b="1" strike="noStrike" spc="-1">
                          <a:solidFill>
                            <a:srgbClr val="000000"/>
                          </a:solidFill>
                          <a:latin typeface="Arial"/>
                          <a:ea typeface="Arial"/>
                        </a:rPr>
                        <a:t>Interpreted</a:t>
                      </a:r>
                      <a:endParaRPr lang="en-US" sz="1400" b="0" strike="noStrike" spc="-1">
                        <a:latin typeface="Arial"/>
                      </a:endParaRPr>
                    </a:p>
                    <a:p>
                      <a:pPr algn="ctr">
                        <a:lnSpc>
                          <a:spcPct val="100000"/>
                        </a:lnSpc>
                        <a:buNone/>
                        <a:tabLst>
                          <a:tab pos="0" algn="l"/>
                        </a:tabLst>
                      </a:pP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0"/>
                  </a:ext>
                </a:extLst>
              </a:tr>
              <a:tr h="2180520">
                <a:tc>
                  <a:txBody>
                    <a:bodyPr/>
                    <a:lstStyle/>
                    <a:p>
                      <a:pPr marL="457200" indent="-317520">
                        <a:lnSpc>
                          <a:spcPct val="100000"/>
                        </a:lnSpc>
                        <a:buClr>
                          <a:srgbClr val="000000"/>
                        </a:buClr>
                        <a:buFont typeface="Arial"/>
                        <a:buChar char="●"/>
                      </a:pPr>
                      <a:r>
                        <a:rPr lang="en" sz="1400" b="0" strike="noStrike" spc="-1">
                          <a:solidFill>
                            <a:srgbClr val="000000"/>
                          </a:solidFill>
                          <a:latin typeface="Arial"/>
                          <a:ea typeface="Arial"/>
                        </a:rPr>
                        <a:t>Source code is </a:t>
                      </a:r>
                      <a:r>
                        <a:rPr lang="en" sz="1400" b="0" i="1" strike="noStrike" spc="-1">
                          <a:solidFill>
                            <a:srgbClr val="000000"/>
                          </a:solidFill>
                          <a:latin typeface="Arial"/>
                          <a:ea typeface="Arial"/>
                        </a:rPr>
                        <a:t>compiled</a:t>
                      </a:r>
                      <a:r>
                        <a:rPr lang="en" sz="1400" b="0" strike="noStrike" spc="-1">
                          <a:solidFill>
                            <a:srgbClr val="000000"/>
                          </a:solidFill>
                          <a:latin typeface="Arial"/>
                          <a:ea typeface="Arial"/>
                        </a:rPr>
                        <a:t> into machine code (i.e., a binary), and the machine code is what is actually run</a:t>
                      </a:r>
                      <a:endParaRPr lang="en-US" sz="1400" b="0" strike="noStrike" spc="-1">
                        <a:latin typeface="Arial"/>
                      </a:endParaRPr>
                    </a:p>
                    <a:p>
                      <a:pPr marL="457200" indent="-317520">
                        <a:lnSpc>
                          <a:spcPct val="100000"/>
                        </a:lnSpc>
                        <a:buClr>
                          <a:srgbClr val="000000"/>
                        </a:buClr>
                        <a:buFont typeface="Arial"/>
                        <a:buChar char="●"/>
                      </a:pPr>
                      <a:r>
                        <a:rPr lang="en" sz="1400" b="0" strike="noStrike" spc="-1">
                          <a:solidFill>
                            <a:srgbClr val="000000"/>
                          </a:solidFill>
                          <a:latin typeface="Arial"/>
                          <a:ea typeface="Arial"/>
                        </a:rPr>
                        <a:t>Code must be recompiled each time it’s altered</a:t>
                      </a:r>
                      <a:endParaRPr lang="en-US" sz="1400" b="0" strike="noStrike" spc="-1">
                        <a:latin typeface="Arial"/>
                      </a:endParaRPr>
                    </a:p>
                    <a:p>
                      <a:pPr marL="457200" indent="-317520">
                        <a:lnSpc>
                          <a:spcPct val="100000"/>
                        </a:lnSpc>
                        <a:buClr>
                          <a:srgbClr val="000000"/>
                        </a:buClr>
                        <a:buFont typeface="Arial"/>
                        <a:buChar char="●"/>
                      </a:pPr>
                      <a:r>
                        <a:rPr lang="en" sz="1400" b="0" strike="noStrike" spc="-1">
                          <a:solidFill>
                            <a:srgbClr val="000000"/>
                          </a:solidFill>
                          <a:latin typeface="Arial"/>
                          <a:ea typeface="Arial"/>
                        </a:rPr>
                        <a:t>Machine code is platform dependent (i.e., it only works on the computer it’s compiled on) </a:t>
                      </a:r>
                      <a:endParaRPr lang="en-US" sz="1400" b="0" strike="noStrike" spc="-1">
                        <a:latin typeface="Arial"/>
                      </a:endParaRPr>
                    </a:p>
                    <a:p>
                      <a:pPr marL="457200" indent="-317520">
                        <a:lnSpc>
                          <a:spcPct val="100000"/>
                        </a:lnSpc>
                        <a:buClr>
                          <a:srgbClr val="000000"/>
                        </a:buClr>
                        <a:buFont typeface="Arial"/>
                        <a:buChar char="●"/>
                      </a:pPr>
                      <a:r>
                        <a:rPr lang="en" sz="1400" b="1" strike="noStrike" spc="-1">
                          <a:solidFill>
                            <a:srgbClr val="000000"/>
                          </a:solidFill>
                          <a:latin typeface="Arial"/>
                          <a:ea typeface="Arial"/>
                        </a:rPr>
                        <a:t>Pros</a:t>
                      </a:r>
                      <a:r>
                        <a:rPr lang="en" sz="1400" b="0" strike="noStrike" spc="-1">
                          <a:solidFill>
                            <a:srgbClr val="000000"/>
                          </a:solidFill>
                          <a:latin typeface="Arial"/>
                          <a:ea typeface="Arial"/>
                        </a:rPr>
                        <a:t>: Tends to be faster than interpreted code</a:t>
                      </a:r>
                      <a:endParaRPr lang="en-US" sz="1400" b="0" strike="noStrike" spc="-1">
                        <a:latin typeface="Arial"/>
                      </a:endParaRPr>
                    </a:p>
                    <a:p>
                      <a:pPr marL="457200" indent="-317520">
                        <a:lnSpc>
                          <a:spcPct val="100000"/>
                        </a:lnSpc>
                        <a:buClr>
                          <a:srgbClr val="000000"/>
                        </a:buClr>
                        <a:buFont typeface="Arial"/>
                        <a:buChar char="●"/>
                      </a:pPr>
                      <a:r>
                        <a:rPr lang="en" sz="1400" b="1" strike="noStrike" spc="-1">
                          <a:solidFill>
                            <a:srgbClr val="000000"/>
                          </a:solidFill>
                          <a:latin typeface="Arial"/>
                          <a:ea typeface="Arial"/>
                        </a:rPr>
                        <a:t>Examples</a:t>
                      </a:r>
                      <a:r>
                        <a:rPr lang="en" sz="1400" b="0" strike="noStrike" spc="-1">
                          <a:solidFill>
                            <a:srgbClr val="000000"/>
                          </a:solidFill>
                          <a:latin typeface="Arial"/>
                          <a:ea typeface="Arial"/>
                        </a:rPr>
                        <a:t>: C, C++, </a:t>
                      </a:r>
                      <a:r>
                        <a:rPr lang="en" sz="1400" b="1" strike="noStrike" spc="-1">
                          <a:solidFill>
                            <a:srgbClr val="FF0000"/>
                          </a:solidFill>
                          <a:latin typeface="Arial"/>
                          <a:ea typeface="Arial"/>
                        </a:rPr>
                        <a:t>Fortran</a:t>
                      </a:r>
                      <a:r>
                        <a:rPr lang="en" sz="1400" b="0" strike="noStrike" spc="-1">
                          <a:solidFill>
                            <a:srgbClr val="000000"/>
                          </a:solidFill>
                          <a:latin typeface="Arial"/>
                          <a:ea typeface="Arial"/>
                        </a:rPr>
                        <a:t>, Go</a:t>
                      </a: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marL="457200" indent="-317520">
                        <a:lnSpc>
                          <a:spcPct val="100000"/>
                        </a:lnSpc>
                        <a:buClr>
                          <a:srgbClr val="000000"/>
                        </a:buClr>
                        <a:buFont typeface="Arial"/>
                        <a:buChar char="●"/>
                      </a:pPr>
                      <a:r>
                        <a:rPr lang="en" sz="1400" b="0" strike="noStrike" spc="-1">
                          <a:solidFill>
                            <a:srgbClr val="000000"/>
                          </a:solidFill>
                          <a:latin typeface="Arial"/>
                          <a:ea typeface="Arial"/>
                        </a:rPr>
                        <a:t>Source code is run by an </a:t>
                      </a:r>
                      <a:r>
                        <a:rPr lang="en" sz="1400" b="0" i="1" strike="noStrike" spc="-1">
                          <a:solidFill>
                            <a:srgbClr val="000000"/>
                          </a:solidFill>
                          <a:latin typeface="Arial"/>
                          <a:ea typeface="Arial"/>
                        </a:rPr>
                        <a:t>interpreter</a:t>
                      </a:r>
                      <a:r>
                        <a:rPr lang="en" sz="1400" b="0" strike="noStrike" spc="-1">
                          <a:solidFill>
                            <a:srgbClr val="000000"/>
                          </a:solidFill>
                          <a:latin typeface="Arial"/>
                          <a:ea typeface="Arial"/>
                        </a:rPr>
                        <a:t>, which runs the program line-by-line</a:t>
                      </a:r>
                      <a:endParaRPr lang="en-US" sz="1400" b="0" strike="noStrike" spc="-1">
                        <a:latin typeface="Arial"/>
                      </a:endParaRPr>
                    </a:p>
                    <a:p>
                      <a:pPr marL="457200" indent="-317520">
                        <a:lnSpc>
                          <a:spcPct val="100000"/>
                        </a:lnSpc>
                        <a:buClr>
                          <a:srgbClr val="000000"/>
                        </a:buClr>
                        <a:buFont typeface="Arial"/>
                        <a:buChar char="●"/>
                      </a:pPr>
                      <a:r>
                        <a:rPr lang="en" sz="1400" b="0" strike="noStrike" spc="-1">
                          <a:solidFill>
                            <a:srgbClr val="000000"/>
                          </a:solidFill>
                          <a:latin typeface="Arial"/>
                          <a:ea typeface="Arial"/>
                        </a:rPr>
                        <a:t>Code can be run on any computer that has an interpreter installed</a:t>
                      </a:r>
                      <a:endParaRPr lang="en-US" sz="1400" b="0" strike="noStrike" spc="-1">
                        <a:latin typeface="Arial"/>
                      </a:endParaRPr>
                    </a:p>
                    <a:p>
                      <a:pPr marL="457200" indent="-317520">
                        <a:lnSpc>
                          <a:spcPct val="100000"/>
                        </a:lnSpc>
                        <a:buClr>
                          <a:srgbClr val="000000"/>
                        </a:buClr>
                        <a:buFont typeface="Arial"/>
                        <a:buChar char="●"/>
                      </a:pPr>
                      <a:r>
                        <a:rPr lang="en" sz="1400" b="1" strike="noStrike" spc="-1">
                          <a:solidFill>
                            <a:srgbClr val="000000"/>
                          </a:solidFill>
                          <a:latin typeface="Arial"/>
                          <a:ea typeface="Arial"/>
                        </a:rPr>
                        <a:t>Pros</a:t>
                      </a:r>
                      <a:r>
                        <a:rPr lang="en" sz="1400" b="0" strike="noStrike" spc="-1">
                          <a:solidFill>
                            <a:srgbClr val="000000"/>
                          </a:solidFill>
                          <a:latin typeface="Arial"/>
                          <a:ea typeface="Arial"/>
                        </a:rPr>
                        <a:t>: Generally easier to debug, more flexibility when changing computers, code is usually more readable</a:t>
                      </a:r>
                      <a:endParaRPr lang="en-US" sz="1400" b="0" strike="noStrike" spc="-1">
                        <a:latin typeface="Arial"/>
                      </a:endParaRPr>
                    </a:p>
                    <a:p>
                      <a:pPr marL="457200" indent="-317520">
                        <a:lnSpc>
                          <a:spcPct val="100000"/>
                        </a:lnSpc>
                        <a:buClr>
                          <a:srgbClr val="000000"/>
                        </a:buClr>
                        <a:buFont typeface="Arial"/>
                        <a:buChar char="●"/>
                      </a:pPr>
                      <a:r>
                        <a:rPr lang="en" sz="1400" b="1" strike="noStrike" spc="-1">
                          <a:solidFill>
                            <a:srgbClr val="000000"/>
                          </a:solidFill>
                          <a:latin typeface="Arial"/>
                          <a:ea typeface="Arial"/>
                        </a:rPr>
                        <a:t>Examples</a:t>
                      </a:r>
                      <a:r>
                        <a:rPr lang="en" sz="1400" b="0" strike="noStrike" spc="-1">
                          <a:solidFill>
                            <a:srgbClr val="000000"/>
                          </a:solidFill>
                          <a:latin typeface="Arial"/>
                          <a:ea typeface="Arial"/>
                        </a:rPr>
                        <a:t>: Python, Matlab, Java, R, C shell</a:t>
                      </a:r>
                      <a:endParaRPr lang="en-US" sz="14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1"/>
                  </a:ext>
                </a:extLst>
              </a:tr>
            </a:tbl>
          </a:graphicData>
        </a:graphic>
      </p:graphicFrame>
      <p:pic>
        <p:nvPicPr>
          <p:cNvPr id="330" name="Google Shape;324;p39"/>
          <p:cNvPicPr/>
          <p:nvPr/>
        </p:nvPicPr>
        <p:blipFill>
          <a:blip r:embed="rId3"/>
          <a:srcRect l="18623" t="17151" r="17622" b="18792"/>
          <a:stretch/>
        </p:blipFill>
        <p:spPr>
          <a:xfrm>
            <a:off x="4718520" y="1433160"/>
            <a:ext cx="972000" cy="976680"/>
          </a:xfrm>
          <a:prstGeom prst="rect">
            <a:avLst/>
          </a:prstGeom>
          <a:ln w="0">
            <a:noFill/>
          </a:ln>
        </p:spPr>
      </p:pic>
      <p:pic>
        <p:nvPicPr>
          <p:cNvPr id="331" name="Google Shape;325;p39"/>
          <p:cNvPicPr/>
          <p:nvPr/>
        </p:nvPicPr>
        <p:blipFill>
          <a:blip r:embed="rId4"/>
          <a:stretch/>
        </p:blipFill>
        <p:spPr>
          <a:xfrm>
            <a:off x="6178320" y="1470240"/>
            <a:ext cx="1087560" cy="976680"/>
          </a:xfrm>
          <a:prstGeom prst="rect">
            <a:avLst/>
          </a:prstGeom>
          <a:ln w="0">
            <a:noFill/>
          </a:ln>
        </p:spPr>
      </p:pic>
      <p:pic>
        <p:nvPicPr>
          <p:cNvPr id="332" name="Google Shape;326;p39"/>
          <p:cNvPicPr/>
          <p:nvPr/>
        </p:nvPicPr>
        <p:blipFill>
          <a:blip r:embed="rId5"/>
          <a:srcRect l="22656" r="22640"/>
          <a:stretch/>
        </p:blipFill>
        <p:spPr>
          <a:xfrm>
            <a:off x="7696800" y="1329840"/>
            <a:ext cx="972000" cy="1110600"/>
          </a:xfrm>
          <a:prstGeom prst="rect">
            <a:avLst/>
          </a:prstGeom>
          <a:ln w="0">
            <a:noFill/>
          </a:ln>
        </p:spPr>
      </p:pic>
      <p:pic>
        <p:nvPicPr>
          <p:cNvPr id="333" name="Google Shape;327;p39"/>
          <p:cNvPicPr/>
          <p:nvPr/>
        </p:nvPicPr>
        <p:blipFill>
          <a:blip r:embed="rId6"/>
          <a:stretch/>
        </p:blipFill>
        <p:spPr>
          <a:xfrm>
            <a:off x="514080" y="1408680"/>
            <a:ext cx="928080" cy="1025640"/>
          </a:xfrm>
          <a:prstGeom prst="rect">
            <a:avLst/>
          </a:prstGeom>
          <a:ln w="0">
            <a:noFill/>
          </a:ln>
        </p:spPr>
      </p:pic>
      <p:pic>
        <p:nvPicPr>
          <p:cNvPr id="334" name="Google Shape;328;p39"/>
          <p:cNvPicPr/>
          <p:nvPr/>
        </p:nvPicPr>
        <p:blipFill>
          <a:blip r:embed="rId7"/>
          <a:stretch/>
        </p:blipFill>
        <p:spPr>
          <a:xfrm>
            <a:off x="1957320" y="1472400"/>
            <a:ext cx="972000" cy="972000"/>
          </a:xfrm>
          <a:prstGeom prst="rect">
            <a:avLst/>
          </a:prstGeom>
          <a:ln w="0">
            <a:noFill/>
          </a:ln>
        </p:spPr>
      </p:pic>
      <p:pic>
        <p:nvPicPr>
          <p:cNvPr id="335" name="Google Shape;329;p39"/>
          <p:cNvPicPr/>
          <p:nvPr/>
        </p:nvPicPr>
        <p:blipFill>
          <a:blip r:embed="rId8"/>
          <a:srcRect l="26966" r="28084"/>
          <a:stretch/>
        </p:blipFill>
        <p:spPr>
          <a:xfrm>
            <a:off x="3392280" y="1351440"/>
            <a:ext cx="863640" cy="106740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Workshop Overview</a:t>
            </a:r>
            <a:endParaRPr lang="en-US" sz="2800" b="0" strike="noStrike" spc="-1">
              <a:solidFill>
                <a:srgbClr val="000000"/>
              </a:solidFill>
              <a:latin typeface="Arial"/>
            </a:endParaRPr>
          </a:p>
        </p:txBody>
      </p:sp>
      <p:sp>
        <p:nvSpPr>
          <p:cNvPr id="172" name="PlaceHolder 2"/>
          <p:cNvSpPr>
            <a:spLocks noGrp="1"/>
          </p:cNvSpPr>
          <p:nvPr>
            <p:ph/>
          </p:nvPr>
        </p:nvSpPr>
        <p:spPr>
          <a:xfrm>
            <a:off x="311760" y="1152360"/>
            <a:ext cx="8520120" cy="1751040"/>
          </a:xfrm>
          <a:prstGeom prst="rect">
            <a:avLst/>
          </a:prstGeom>
          <a:noFill/>
          <a:ln w="0">
            <a:noFill/>
          </a:ln>
        </p:spPr>
        <p:txBody>
          <a:bodyPr tIns="91440" bIns="91440" anchor="t">
            <a:normAutofit fontScale="99000"/>
          </a:bodyPr>
          <a:lstStyle/>
          <a:p>
            <a:pPr marL="457200" indent="-343080">
              <a:lnSpc>
                <a:spcPct val="115000"/>
              </a:lnSpc>
              <a:buClr>
                <a:srgbClr val="000000"/>
              </a:buClr>
              <a:buFont typeface="Arial"/>
              <a:buChar char="●"/>
            </a:pPr>
            <a:r>
              <a:rPr lang="en" sz="1800" b="1" strike="noStrike" spc="-1">
                <a:solidFill>
                  <a:srgbClr val="000000"/>
                </a:solidFill>
                <a:latin typeface="Arial"/>
                <a:ea typeface="Arial"/>
              </a:rPr>
              <a:t>Goal:</a:t>
            </a:r>
            <a:r>
              <a:rPr lang="en" sz="1800" b="0" strike="noStrike" spc="-1">
                <a:solidFill>
                  <a:srgbClr val="000000"/>
                </a:solidFill>
                <a:latin typeface="Arial"/>
                <a:ea typeface="Arial"/>
              </a:rPr>
              <a:t> Teach the basics of working on the PSU METEO Linux network using the terminal</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Prerequisite Knowledge:</a:t>
            </a:r>
            <a:r>
              <a:rPr lang="en" sz="1800" b="0" strike="noStrike" spc="-1">
                <a:solidFill>
                  <a:srgbClr val="000000"/>
                </a:solidFill>
                <a:latin typeface="Arial"/>
                <a:ea typeface="Arial"/>
              </a:rPr>
              <a:t> You’ve used a computer before and have some experience with Windows or Mac OS</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Structure:</a:t>
            </a:r>
            <a:r>
              <a:rPr lang="en" sz="1800" b="0" strike="noStrike" spc="-1">
                <a:solidFill>
                  <a:srgbClr val="000000"/>
                </a:solidFill>
                <a:latin typeface="Arial"/>
                <a:ea typeface="Arial"/>
              </a:rPr>
              <a:t> Two sessions with a break in between</a:t>
            </a:r>
            <a:endParaRPr lang="en-US" sz="1800" b="0" strike="noStrike" spc="-1">
              <a:solidFill>
                <a:srgbClr val="000000"/>
              </a:solidFill>
              <a:latin typeface="Arial"/>
            </a:endParaRPr>
          </a:p>
        </p:txBody>
      </p:sp>
      <p:graphicFrame>
        <p:nvGraphicFramePr>
          <p:cNvPr id="173" name="Google Shape;72;p15"/>
          <p:cNvGraphicFramePr/>
          <p:nvPr>
            <p:extLst>
              <p:ext uri="{D42A27DB-BD31-4B8C-83A1-F6EECF244321}">
                <p14:modId xmlns:p14="http://schemas.microsoft.com/office/powerpoint/2010/main" val="774964196"/>
              </p:ext>
            </p:extLst>
          </p:nvPr>
        </p:nvGraphicFramePr>
        <p:xfrm>
          <a:off x="1136880" y="3291728"/>
          <a:ext cx="7695000" cy="1188360"/>
        </p:xfrm>
        <a:graphic>
          <a:graphicData uri="http://schemas.openxmlformats.org/drawingml/2006/table">
            <a:tbl>
              <a:tblPr/>
              <a:tblGrid>
                <a:gridCol w="1562400">
                  <a:extLst>
                    <a:ext uri="{9D8B030D-6E8A-4147-A177-3AD203B41FA5}">
                      <a16:colId xmlns:a16="http://schemas.microsoft.com/office/drawing/2014/main" val="20000"/>
                    </a:ext>
                  </a:extLst>
                </a:gridCol>
                <a:gridCol w="1872360">
                  <a:extLst>
                    <a:ext uri="{9D8B030D-6E8A-4147-A177-3AD203B41FA5}">
                      <a16:colId xmlns:a16="http://schemas.microsoft.com/office/drawing/2014/main" val="20001"/>
                    </a:ext>
                  </a:extLst>
                </a:gridCol>
                <a:gridCol w="4260240">
                  <a:extLst>
                    <a:ext uri="{9D8B030D-6E8A-4147-A177-3AD203B41FA5}">
                      <a16:colId xmlns:a16="http://schemas.microsoft.com/office/drawing/2014/main" val="20002"/>
                    </a:ext>
                  </a:extLst>
                </a:gridCol>
              </a:tblGrid>
              <a:tr h="396000">
                <a:tc>
                  <a:txBody>
                    <a:bodyPr/>
                    <a:lstStyle/>
                    <a:p>
                      <a:pPr>
                        <a:lnSpc>
                          <a:spcPct val="100000"/>
                        </a:lnSpc>
                        <a:buNone/>
                        <a:tabLst>
                          <a:tab pos="0" algn="l"/>
                        </a:tabLst>
                      </a:pPr>
                      <a:r>
                        <a:rPr lang="en" sz="1400" b="0" strike="noStrike" spc="-1" dirty="0">
                          <a:solidFill>
                            <a:srgbClr val="000000"/>
                          </a:solidFill>
                          <a:latin typeface="Arial"/>
                        </a:rPr>
                        <a:t>~ 45 Min</a:t>
                      </a:r>
                      <a:endParaRPr lang="en-US" sz="1400" b="0" strike="noStrike" spc="-1" dirty="0">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tc>
                  <a:txBody>
                    <a:bodyPr/>
                    <a:lstStyle/>
                    <a:p>
                      <a:pPr>
                        <a:lnSpc>
                          <a:spcPct val="100000"/>
                        </a:lnSpc>
                        <a:buNone/>
                        <a:tabLst>
                          <a:tab pos="0" algn="l"/>
                        </a:tabLst>
                      </a:pPr>
                      <a:r>
                        <a:rPr lang="en" sz="1400" b="0" strike="noStrike" spc="-1">
                          <a:solidFill>
                            <a:srgbClr val="000000"/>
                          </a:solidFill>
                          <a:latin typeface="Arial"/>
                          <a:ea typeface="Arial"/>
                        </a:rPr>
                        <a:t>What is Linux?</a:t>
                      </a:r>
                      <a:endParaRPr lang="en-US" sz="14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tc>
                  <a:txBody>
                    <a:bodyPr/>
                    <a:lstStyle/>
                    <a:p>
                      <a:pPr>
                        <a:lnSpc>
                          <a:spcPct val="100000"/>
                        </a:lnSpc>
                        <a:buNone/>
                        <a:tabLst>
                          <a:tab pos="0" algn="l"/>
                        </a:tabLst>
                      </a:pPr>
                      <a:r>
                        <a:rPr lang="en" sz="1400" b="0" strike="noStrike" spc="-1">
                          <a:solidFill>
                            <a:srgbClr val="000000"/>
                          </a:solidFill>
                          <a:latin typeface="Arial"/>
                          <a:ea typeface="Arial"/>
                        </a:rPr>
                        <a:t>Terminology, basic principles, and basic commands</a:t>
                      </a:r>
                      <a:endParaRPr lang="en-US" sz="14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extLst>
                  <a:ext uri="{0D108BD9-81ED-4DB2-BD59-A6C34878D82A}">
                    <a16:rowId xmlns:a16="http://schemas.microsoft.com/office/drawing/2014/main" val="10000"/>
                  </a:ext>
                </a:extLst>
              </a:tr>
              <a:tr h="396000">
                <a:tc>
                  <a:txBody>
                    <a:bodyPr/>
                    <a:lstStyle/>
                    <a:p>
                      <a:pPr>
                        <a:lnSpc>
                          <a:spcPct val="100000"/>
                        </a:lnSpc>
                        <a:buNone/>
                        <a:tabLst>
                          <a:tab pos="0" algn="l"/>
                        </a:tabLst>
                      </a:pPr>
                      <a:r>
                        <a:rPr lang="en" sz="1400" b="0" strike="noStrike" spc="-1" dirty="0">
                          <a:solidFill>
                            <a:srgbClr val="000000"/>
                          </a:solidFill>
                          <a:latin typeface="Arial"/>
                        </a:rPr>
                        <a:t>~ 10 Min</a:t>
                      </a:r>
                      <a:endParaRPr lang="en-US" sz="1400" b="0" strike="noStrike" spc="-1" dirty="0">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tc>
                  <a:txBody>
                    <a:bodyPr/>
                    <a:lstStyle/>
                    <a:p>
                      <a:pPr>
                        <a:lnSpc>
                          <a:spcPct val="100000"/>
                        </a:lnSpc>
                        <a:buNone/>
                        <a:tabLst>
                          <a:tab pos="0" algn="l"/>
                        </a:tabLst>
                      </a:pPr>
                      <a:r>
                        <a:rPr lang="en" sz="1400" b="0" strike="noStrike" spc="-1">
                          <a:solidFill>
                            <a:srgbClr val="000000"/>
                          </a:solidFill>
                          <a:latin typeface="Arial"/>
                          <a:ea typeface="Arial"/>
                        </a:rPr>
                        <a:t>Break</a:t>
                      </a:r>
                      <a:endParaRPr lang="en-US" sz="14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tc>
                  <a:txBody>
                    <a:bodyPr/>
                    <a:lstStyle/>
                    <a:p>
                      <a:endParaRPr lang="en-US"/>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extLst>
                  <a:ext uri="{0D108BD9-81ED-4DB2-BD59-A6C34878D82A}">
                    <a16:rowId xmlns:a16="http://schemas.microsoft.com/office/drawing/2014/main" val="10001"/>
                  </a:ext>
                </a:extLst>
              </a:tr>
              <a:tr h="396360">
                <a:tc>
                  <a:txBody>
                    <a:bodyPr/>
                    <a:lstStyle/>
                    <a:p>
                      <a:pPr>
                        <a:lnSpc>
                          <a:spcPct val="100000"/>
                        </a:lnSpc>
                        <a:buNone/>
                        <a:tabLst>
                          <a:tab pos="0" algn="l"/>
                        </a:tabLst>
                      </a:pPr>
                      <a:r>
                        <a:rPr lang="en" sz="1400" b="0" strike="noStrike" spc="-1" dirty="0">
                          <a:solidFill>
                            <a:srgbClr val="000000"/>
                          </a:solidFill>
                          <a:latin typeface="Arial"/>
                          <a:ea typeface="Arial"/>
                        </a:rPr>
                        <a:t>~ 45 Min</a:t>
                      </a:r>
                      <a:endParaRPr lang="en-US" sz="1400" b="0" strike="noStrike" spc="-1" dirty="0">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tc>
                  <a:txBody>
                    <a:bodyPr/>
                    <a:lstStyle/>
                    <a:p>
                      <a:pPr>
                        <a:lnSpc>
                          <a:spcPct val="100000"/>
                        </a:lnSpc>
                        <a:buNone/>
                        <a:tabLst>
                          <a:tab pos="0" algn="l"/>
                        </a:tabLst>
                      </a:pPr>
                      <a:r>
                        <a:rPr lang="en" sz="1400" b="0" strike="noStrike" spc="-1">
                          <a:solidFill>
                            <a:srgbClr val="000000"/>
                          </a:solidFill>
                          <a:latin typeface="Arial"/>
                          <a:ea typeface="Arial"/>
                        </a:rPr>
                        <a:t>Hands-on Exercises</a:t>
                      </a:r>
                      <a:endParaRPr lang="en-US" sz="1400" b="0" strike="noStrike" spc="-1">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tc>
                  <a:txBody>
                    <a:bodyPr/>
                    <a:lstStyle/>
                    <a:p>
                      <a:pPr>
                        <a:lnSpc>
                          <a:spcPct val="100000"/>
                        </a:lnSpc>
                        <a:buNone/>
                        <a:tabLst>
                          <a:tab pos="0" algn="l"/>
                        </a:tabLst>
                      </a:pPr>
                      <a:r>
                        <a:rPr lang="en" sz="1400" b="0" strike="noStrike" spc="-1" dirty="0">
                          <a:solidFill>
                            <a:srgbClr val="000000"/>
                          </a:solidFill>
                          <a:latin typeface="Arial"/>
                          <a:ea typeface="Arial"/>
                        </a:rPr>
                        <a:t>More advanced commands, running code</a:t>
                      </a:r>
                      <a:endParaRPr lang="en-US" sz="1400" b="0" strike="noStrike" spc="-1" dirty="0">
                        <a:latin typeface="Arial"/>
                      </a:endParaRPr>
                    </a:p>
                  </a:txBody>
                  <a:tcPr marL="91080" marR="91080">
                    <a:lnL w="9360">
                      <a:solidFill>
                        <a:srgbClr val="FFFFFF"/>
                      </a:solidFill>
                    </a:lnL>
                    <a:lnR w="9360">
                      <a:solidFill>
                        <a:srgbClr val="FFFFFF"/>
                      </a:solidFill>
                    </a:lnR>
                    <a:lnT w="9360">
                      <a:solidFill>
                        <a:srgbClr val="FFFFFF"/>
                      </a:solidFill>
                    </a:lnT>
                    <a:lnB w="9360">
                      <a:solidFill>
                        <a:srgbClr val="FFFFFF"/>
                      </a:solidFill>
                    </a:lnB>
                    <a:no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What is NetCDF?</a:t>
            </a:r>
            <a:endParaRPr lang="en-US" sz="2800" b="0" strike="noStrike" spc="-1">
              <a:solidFill>
                <a:srgbClr val="000000"/>
              </a:solidFill>
              <a:latin typeface="Arial"/>
            </a:endParaRPr>
          </a:p>
        </p:txBody>
      </p:sp>
      <p:sp>
        <p:nvSpPr>
          <p:cNvPr id="337" name="PlaceHolder 2"/>
          <p:cNvSpPr>
            <a:spLocks noGrp="1"/>
          </p:cNvSpPr>
          <p:nvPr>
            <p:ph/>
          </p:nvPr>
        </p:nvSpPr>
        <p:spPr>
          <a:xfrm>
            <a:off x="311760" y="1152360"/>
            <a:ext cx="8520120" cy="1565640"/>
          </a:xfrm>
          <a:prstGeom prst="rect">
            <a:avLst/>
          </a:prstGeom>
          <a:noFill/>
          <a:ln w="0">
            <a:noFill/>
          </a:ln>
        </p:spPr>
        <p:txBody>
          <a:bodyPr tIns="91440" bIns="91440" anchor="t">
            <a:normAutofit fontScale="99000"/>
          </a:bodyPr>
          <a:lstStyle/>
          <a:p>
            <a:pPr marL="457200" indent="-343080">
              <a:lnSpc>
                <a:spcPct val="115000"/>
              </a:lnSpc>
              <a:buClr>
                <a:srgbClr val="000000"/>
              </a:buClr>
              <a:buFont typeface="Arial"/>
              <a:buChar char="●"/>
            </a:pPr>
            <a:r>
              <a:rPr lang="en" sz="1800" b="0" strike="noStrike" spc="-1">
                <a:solidFill>
                  <a:srgbClr val="000000"/>
                </a:solidFill>
                <a:latin typeface="Arial"/>
                <a:ea typeface="Arial"/>
              </a:rPr>
              <a:t>Data format and supporting libraries developed by Unidata (part of UCAR)</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NetCDF = Network Common Data Format</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One of the most common data formats in meteorology</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Designed to handle multi-dimensional datasets and metadata</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Metadata = Variable names, units, scaling, data source (model or instrument), experiment, etc.</a:t>
            </a:r>
            <a:endParaRPr lang="en-US" sz="1400" b="0" strike="noStrike" spc="-1">
              <a:solidFill>
                <a:srgbClr val="000000"/>
              </a:solidFill>
              <a:latin typeface="Arial"/>
            </a:endParaRPr>
          </a:p>
        </p:txBody>
      </p:sp>
      <p:pic>
        <p:nvPicPr>
          <p:cNvPr id="338" name="Google Shape;336;p40"/>
          <p:cNvPicPr/>
          <p:nvPr/>
        </p:nvPicPr>
        <p:blipFill>
          <a:blip r:embed="rId3"/>
          <a:stretch/>
        </p:blipFill>
        <p:spPr>
          <a:xfrm>
            <a:off x="1330920" y="2856960"/>
            <a:ext cx="6481440" cy="1930320"/>
          </a:xfrm>
          <a:prstGeom prst="rect">
            <a:avLst/>
          </a:prstGeom>
          <a:ln w="0">
            <a:noFill/>
          </a:ln>
        </p:spPr>
      </p:pic>
      <p:sp>
        <p:nvSpPr>
          <p:cNvPr id="339" name="Google Shape;337;p40"/>
          <p:cNvSpPr/>
          <p:nvPr/>
        </p:nvSpPr>
        <p:spPr>
          <a:xfrm>
            <a:off x="5470920" y="4787640"/>
            <a:ext cx="2341800" cy="396720"/>
          </a:xfrm>
          <a:prstGeom prst="rect">
            <a:avLst/>
          </a:prstGeom>
          <a:noFill/>
          <a:ln w="0">
            <a:noFill/>
          </a:ln>
        </p:spPr>
        <p:style>
          <a:lnRef idx="0">
            <a:scrgbClr r="0" g="0" b="0"/>
          </a:lnRef>
          <a:fillRef idx="0">
            <a:scrgbClr r="0" g="0" b="0"/>
          </a:fillRef>
          <a:effectRef idx="0">
            <a:scrgbClr r="0" g="0" b="0"/>
          </a:effectRef>
          <a:fontRef idx="minor"/>
        </p:style>
        <p:txBody>
          <a:bodyPr tIns="46080" bIns="46080" anchor="t">
            <a:spAutoFit/>
          </a:bodyPr>
          <a:lstStyle/>
          <a:p>
            <a:pPr>
              <a:lnSpc>
                <a:spcPct val="100000"/>
              </a:lnSpc>
              <a:buNone/>
              <a:tabLst>
                <a:tab pos="0" algn="l"/>
              </a:tabLst>
            </a:pPr>
            <a:r>
              <a:rPr lang="en" sz="600" b="0" u="sng" strike="noStrike" spc="-1">
                <a:solidFill>
                  <a:srgbClr val="0097A7"/>
                </a:solidFill>
                <a:uFillTx/>
                <a:latin typeface="Arial"/>
                <a:ea typeface="Arial"/>
                <a:hlinkClick r:id="rId4"/>
              </a:rPr>
              <a:t>https://geohackweek.github.io/nDarrays/02-xarray-architecture/</a:t>
            </a:r>
            <a:endParaRPr lang="en-US" sz="600" b="0" strike="noStrike" spc="-1">
              <a:latin typeface="Arial"/>
            </a:endParaRPr>
          </a:p>
          <a:p>
            <a:pPr>
              <a:lnSpc>
                <a:spcPct val="100000"/>
              </a:lnSpc>
              <a:buNone/>
              <a:tabLst>
                <a:tab pos="0" algn="l"/>
              </a:tabLst>
            </a:pPr>
            <a:r>
              <a:rPr lang="en" sz="600" b="0" u="sng" strike="noStrike" spc="-1">
                <a:solidFill>
                  <a:srgbClr val="0097A7"/>
                </a:solidFill>
                <a:uFillTx/>
                <a:latin typeface="Arial"/>
                <a:ea typeface="Arial"/>
              </a:rPr>
              <a:t>https://xarray.dev/xarray-datastructure.png</a:t>
            </a:r>
            <a:r>
              <a:rPr lang="en" sz="1400" b="0" strike="noStrike" spc="-1">
                <a:solidFill>
                  <a:srgbClr val="000000"/>
                </a:solidFill>
                <a:latin typeface="Arial"/>
                <a:ea typeface="Arial"/>
              </a:rPr>
              <a:t> </a:t>
            </a:r>
            <a:endParaRPr lang="en-US" sz="1400" b="0" strike="noStrike" spc="-1">
              <a:latin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Copy Zipped Tarball and Extract Contents</a:t>
            </a:r>
            <a:endParaRPr lang="en-US" sz="2800" b="0" strike="noStrike" spc="-1">
              <a:solidFill>
                <a:srgbClr val="000000"/>
              </a:solidFill>
              <a:latin typeface="Arial"/>
            </a:endParaRPr>
          </a:p>
        </p:txBody>
      </p:sp>
      <p:sp>
        <p:nvSpPr>
          <p:cNvPr id="341"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30120">
              <a:lnSpc>
                <a:spcPct val="115000"/>
              </a:lnSpc>
              <a:buClr>
                <a:srgbClr val="000000"/>
              </a:buClr>
              <a:buFont typeface="Arial"/>
              <a:buChar char="●"/>
            </a:pPr>
            <a:r>
              <a:rPr lang="en" sz="1600" b="0" strike="noStrike" spc="-1" dirty="0">
                <a:solidFill>
                  <a:srgbClr val="000000"/>
                </a:solidFill>
                <a:latin typeface="Arial"/>
                <a:ea typeface="Arial"/>
              </a:rPr>
              <a:t>(Inside ~ on Linux servers) </a:t>
            </a:r>
            <a:r>
              <a:rPr lang="en" sz="1600" b="1" strike="noStrike" spc="-1" dirty="0">
                <a:solidFill>
                  <a:srgbClr val="38761D"/>
                </a:solidFill>
                <a:latin typeface="Courier New"/>
                <a:ea typeface="Courier New"/>
              </a:rPr>
              <a:t>mkdir linux_ws</a:t>
            </a:r>
            <a:endParaRPr lang="en-US" sz="1600" b="0" strike="noStrike" spc="-1" dirty="0">
              <a:solidFill>
                <a:srgbClr val="000000"/>
              </a:solidFill>
              <a:latin typeface="Arial"/>
            </a:endParaRPr>
          </a:p>
          <a:p>
            <a:pPr marL="457200" indent="-330120">
              <a:lnSpc>
                <a:spcPct val="115000"/>
              </a:lnSpc>
              <a:buClr>
                <a:srgbClr val="000000"/>
              </a:buClr>
              <a:buFont typeface="Arial"/>
              <a:buChar char="●"/>
            </a:pPr>
            <a:r>
              <a:rPr lang="en" sz="1600" b="0" strike="noStrike" spc="-1" dirty="0">
                <a:solidFill>
                  <a:srgbClr val="000000"/>
                </a:solidFill>
                <a:latin typeface="Arial"/>
                <a:ea typeface="Arial"/>
              </a:rPr>
              <a:t>(In Windows) Save linux_ws_exercise.tar.gz file in Downloads folder</a:t>
            </a:r>
          </a:p>
          <a:p>
            <a:pPr marL="457200" lvl="8" indent="-330120">
              <a:lnSpc>
                <a:spcPct val="115000"/>
              </a:lnSpc>
              <a:buClr>
                <a:srgbClr val="000000"/>
              </a:buClr>
              <a:buFont typeface="Arial"/>
              <a:buChar char="●"/>
            </a:pPr>
            <a:r>
              <a:rPr lang="en-US" sz="1400" b="0" strike="noStrike" spc="-1" dirty="0">
                <a:solidFill>
                  <a:srgbClr val="000000"/>
                </a:solidFill>
                <a:latin typeface="Arial"/>
              </a:rPr>
              <a:t>If you don’t have it: https://github.com/DWesl/linux_ws_exercise/archive/refs/tags/v1.1.tar.gz</a:t>
            </a:r>
          </a:p>
          <a:p>
            <a:pPr marL="457200" indent="-330120">
              <a:lnSpc>
                <a:spcPct val="115000"/>
              </a:lnSpc>
              <a:buClr>
                <a:srgbClr val="000000"/>
              </a:buClr>
              <a:buFont typeface="Arial"/>
              <a:buChar char="●"/>
            </a:pPr>
            <a:r>
              <a:rPr lang="en" sz="1600" b="0" strike="noStrike" spc="-1" dirty="0">
                <a:solidFill>
                  <a:srgbClr val="000000"/>
                </a:solidFill>
                <a:latin typeface="Arial"/>
                <a:ea typeface="Arial"/>
              </a:rPr>
              <a:t>Open another MobaXterm tab, but don’t sign in</a:t>
            </a:r>
            <a:endParaRPr lang="en-US" sz="16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Navigate to the folder on your Windows machine where you saved linux_ws_exercise.tar.gz</a:t>
            </a:r>
            <a:endParaRPr lang="en-US" sz="1400" b="0" strike="noStrike" spc="-1" dirty="0">
              <a:solidFill>
                <a:srgbClr val="000000"/>
              </a:solidFill>
              <a:latin typeface="Arial"/>
            </a:endParaRPr>
          </a:p>
          <a:p>
            <a:pPr marL="1371600" lvl="2" indent="-317520">
              <a:lnSpc>
                <a:spcPct val="115000"/>
              </a:lnSpc>
              <a:buClr>
                <a:srgbClr val="000000"/>
              </a:buClr>
              <a:buFont typeface="Arial"/>
              <a:buChar char="■"/>
            </a:pPr>
            <a:r>
              <a:rPr lang="en" sz="1400" b="0" strike="noStrike" spc="-1" dirty="0">
                <a:solidFill>
                  <a:srgbClr val="000000"/>
                </a:solidFill>
                <a:latin typeface="Arial"/>
                <a:ea typeface="Arial"/>
              </a:rPr>
              <a:t>On the Walker Desktops, this is likely C:/Users/</a:t>
            </a:r>
            <a:r>
              <a:rPr lang="en" sz="1400" b="0" u="sng" strike="noStrike" spc="-1" dirty="0">
                <a:solidFill>
                  <a:srgbClr val="000000"/>
                </a:solidFill>
                <a:uFillTx/>
                <a:latin typeface="Arial"/>
                <a:ea typeface="Arial"/>
              </a:rPr>
              <a:t>abc1234</a:t>
            </a:r>
            <a:r>
              <a:rPr lang="en" sz="1400" b="0" strike="noStrike" spc="-1" dirty="0">
                <a:solidFill>
                  <a:srgbClr val="000000"/>
                </a:solidFill>
                <a:latin typeface="Arial"/>
                <a:ea typeface="Arial"/>
              </a:rPr>
              <a:t>/OneDrive\ -\ The\ Pennsylvania\ State\ University/Downloads</a:t>
            </a:r>
            <a:endParaRPr lang="en-US" sz="1400" b="0" strike="noStrike" spc="-1" dirty="0">
              <a:solidFill>
                <a:srgbClr val="000000"/>
              </a:solidFill>
              <a:latin typeface="Arial"/>
            </a:endParaRPr>
          </a:p>
          <a:p>
            <a:pPr marL="1371600" lvl="2" indent="-317520">
              <a:lnSpc>
                <a:spcPct val="115000"/>
              </a:lnSpc>
              <a:buClr>
                <a:srgbClr val="000000"/>
              </a:buClr>
              <a:buFont typeface="Arial"/>
              <a:buChar char="■"/>
            </a:pPr>
            <a:r>
              <a:rPr lang="en" sz="1400" b="0" strike="noStrike" spc="-1" dirty="0">
                <a:solidFill>
                  <a:srgbClr val="000000"/>
                </a:solidFill>
                <a:latin typeface="Arial"/>
                <a:ea typeface="Arial"/>
              </a:rPr>
              <a:t>Note how \ is used as an escape character!</a:t>
            </a:r>
            <a:endParaRPr lang="en-US" sz="1400" b="0" strike="noStrike" spc="-1" dirty="0">
              <a:solidFill>
                <a:srgbClr val="000000"/>
              </a:solidFill>
              <a:latin typeface="Arial"/>
            </a:endParaRPr>
          </a:p>
          <a:p>
            <a:pPr marL="457200" indent="-330120">
              <a:lnSpc>
                <a:spcPct val="115000"/>
              </a:lnSpc>
              <a:buClr>
                <a:srgbClr val="000000"/>
              </a:buClr>
              <a:buFont typeface="Courier New"/>
              <a:buChar char="●"/>
            </a:pPr>
            <a:r>
              <a:rPr lang="en" sz="1600" b="1" strike="noStrike" spc="-1" dirty="0">
                <a:solidFill>
                  <a:srgbClr val="38761D"/>
                </a:solidFill>
                <a:latin typeface="Courier New"/>
                <a:ea typeface="Courier New"/>
              </a:rPr>
              <a:t>scp linux_ws_exercise.tar.gz </a:t>
            </a:r>
            <a:r>
              <a:rPr lang="en" sz="1600" b="1" u="sng" strike="noStrike" spc="-1" dirty="0">
                <a:solidFill>
                  <a:srgbClr val="38761D"/>
                </a:solidFill>
                <a:uFillTx/>
                <a:latin typeface="Courier New"/>
                <a:ea typeface="Courier New"/>
              </a:rPr>
              <a:t>abc1234</a:t>
            </a:r>
            <a:r>
              <a:rPr lang="en" sz="1600" b="1" strike="noStrike" spc="-1" dirty="0">
                <a:solidFill>
                  <a:srgbClr val="38761D"/>
                </a:solidFill>
                <a:latin typeface="Courier New"/>
                <a:ea typeface="Courier New"/>
              </a:rPr>
              <a:t>@ulteosrv2.met.psu.edu:/home/meteo/</a:t>
            </a:r>
            <a:r>
              <a:rPr lang="en" sz="1600" b="1" u="sng" strike="noStrike" spc="-1" dirty="0">
                <a:solidFill>
                  <a:srgbClr val="38761D"/>
                </a:solidFill>
                <a:uFillTx/>
                <a:latin typeface="Courier New"/>
                <a:ea typeface="Courier New"/>
              </a:rPr>
              <a:t>abc1234</a:t>
            </a:r>
            <a:r>
              <a:rPr lang="en" sz="1600" b="1" strike="noStrike" spc="-1" dirty="0">
                <a:solidFill>
                  <a:srgbClr val="38761D"/>
                </a:solidFill>
                <a:latin typeface="Courier New"/>
                <a:ea typeface="Courier New"/>
              </a:rPr>
              <a:t>/linux_ws/</a:t>
            </a:r>
            <a:endParaRPr lang="en-US" sz="1600" b="0" strike="noStrike" spc="-1" dirty="0">
              <a:solidFill>
                <a:srgbClr val="000000"/>
              </a:solidFill>
              <a:latin typeface="Arial"/>
            </a:endParaRPr>
          </a:p>
          <a:p>
            <a:pPr marL="457200" indent="-330120">
              <a:lnSpc>
                <a:spcPct val="115000"/>
              </a:lnSpc>
              <a:buClr>
                <a:srgbClr val="000000"/>
              </a:buClr>
              <a:buFont typeface="Courier New"/>
              <a:buChar char="●"/>
            </a:pPr>
            <a:r>
              <a:rPr lang="en" sz="1600" b="0" strike="noStrike" spc="-1" dirty="0">
                <a:solidFill>
                  <a:srgbClr val="000000"/>
                </a:solidFill>
                <a:latin typeface="Arial"/>
                <a:ea typeface="Arial"/>
              </a:rPr>
              <a:t>(Switch to Linux)</a:t>
            </a:r>
            <a:r>
              <a:rPr lang="en" sz="1600" b="1" strike="noStrike" spc="-1" dirty="0">
                <a:solidFill>
                  <a:srgbClr val="000000"/>
                </a:solidFill>
                <a:latin typeface="Courier New"/>
                <a:ea typeface="Courier New"/>
              </a:rPr>
              <a:t> </a:t>
            </a:r>
            <a:r>
              <a:rPr lang="en" sz="1600" b="1" strike="noStrike" spc="-1" dirty="0">
                <a:solidFill>
                  <a:srgbClr val="38761D"/>
                </a:solidFill>
                <a:latin typeface="Courier New"/>
                <a:ea typeface="Courier New"/>
              </a:rPr>
              <a:t>tar xvzf linux_ws_exercise.tar.gz</a:t>
            </a:r>
            <a:endParaRPr lang="en-US" sz="1600" b="0" strike="noStrike" spc="-1" dirty="0">
              <a:solidFill>
                <a:srgbClr val="000000"/>
              </a:solidFill>
              <a:latin typeface="Arial"/>
            </a:endParaRPr>
          </a:p>
          <a:p>
            <a:pPr marL="914400" lvl="1" indent="-317520">
              <a:lnSpc>
                <a:spcPct val="115000"/>
              </a:lnSpc>
              <a:buClr>
                <a:srgbClr val="000000"/>
              </a:buClr>
              <a:buFont typeface="Arial"/>
              <a:buChar char="○"/>
            </a:pPr>
            <a:r>
              <a:rPr lang="en" sz="1400" b="1" strike="noStrike" spc="-1" dirty="0">
                <a:solidFill>
                  <a:srgbClr val="38761D"/>
                </a:solidFill>
                <a:latin typeface="Courier New"/>
                <a:ea typeface="Courier New"/>
              </a:rPr>
              <a:t>tar</a:t>
            </a:r>
            <a:r>
              <a:rPr lang="en" sz="1400" b="0" strike="noStrike" spc="-1" dirty="0">
                <a:solidFill>
                  <a:srgbClr val="000000"/>
                </a:solidFill>
                <a:latin typeface="Arial"/>
                <a:ea typeface="Arial"/>
              </a:rPr>
              <a:t> options used here: x = extract, v = verbose, z = unzip .gz file, and f = file name</a:t>
            </a:r>
            <a:endParaRPr lang="en-US" sz="1400" b="0" strike="noStrike" spc="-1" dirty="0">
              <a:solidFill>
                <a:srgbClr val="000000"/>
              </a:solidFill>
              <a:latin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0000"/>
          </a:bodyPr>
          <a:lstStyle/>
          <a:p>
            <a:pPr>
              <a:lnSpc>
                <a:spcPct val="100000"/>
              </a:lnSpc>
              <a:buNone/>
              <a:tabLst>
                <a:tab pos="0" algn="l"/>
              </a:tabLst>
            </a:pPr>
            <a:r>
              <a:rPr lang="en" sz="2800" b="0" strike="noStrike" spc="-1">
                <a:solidFill>
                  <a:srgbClr val="000000"/>
                </a:solidFill>
                <a:latin typeface="Arial"/>
                <a:ea typeface="Arial"/>
              </a:rPr>
              <a:t>Load Modules and Create Soft Link for NetCDF Libraries</a:t>
            </a:r>
            <a:endParaRPr lang="en-US" sz="2800" b="0" strike="noStrike" spc="-1">
              <a:solidFill>
                <a:srgbClr val="000000"/>
              </a:solidFill>
              <a:latin typeface="Arial"/>
            </a:endParaRPr>
          </a:p>
        </p:txBody>
      </p:sp>
      <p:sp>
        <p:nvSpPr>
          <p:cNvPr id="343"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43080">
              <a:lnSpc>
                <a:spcPct val="115000"/>
              </a:lnSpc>
              <a:buClr>
                <a:srgbClr val="000000"/>
              </a:buClr>
              <a:buFont typeface="Courier New"/>
              <a:buChar char="●"/>
            </a:pPr>
            <a:r>
              <a:rPr lang="en" sz="1800" b="1" strike="noStrike" spc="-1" dirty="0">
                <a:solidFill>
                  <a:srgbClr val="38761D"/>
                </a:solidFill>
                <a:latin typeface="Courier New"/>
                <a:ea typeface="Courier New"/>
              </a:rPr>
              <a:t>cd ~/linux_ws</a:t>
            </a:r>
            <a:endParaRPr lang="en-US" sz="1800" b="0" strike="noStrike" spc="-1" dirty="0">
              <a:solidFill>
                <a:srgbClr val="000000"/>
              </a:solidFill>
              <a:latin typeface="Arial"/>
            </a:endParaRPr>
          </a:p>
          <a:p>
            <a:pPr marL="457200" indent="-343080">
              <a:lnSpc>
                <a:spcPct val="115000"/>
              </a:lnSpc>
              <a:buClr>
                <a:srgbClr val="000000"/>
              </a:buClr>
              <a:buFont typeface="Courier New"/>
              <a:buChar char="●"/>
            </a:pPr>
            <a:r>
              <a:rPr lang="en" sz="1800" b="1" strike="noStrike" spc="-1" dirty="0">
                <a:solidFill>
                  <a:srgbClr val="38761D"/>
                </a:solidFill>
                <a:latin typeface="Courier New"/>
                <a:ea typeface="Courier New"/>
              </a:rPr>
              <a:t>module list</a:t>
            </a:r>
            <a:r>
              <a:rPr lang="en" sz="1800" b="1" strike="noStrike" spc="-1" dirty="0">
                <a:solidFill>
                  <a:srgbClr val="000000"/>
                </a:solidFill>
                <a:latin typeface="Courier New"/>
                <a:ea typeface="Courier New"/>
              </a:rPr>
              <a:t> </a:t>
            </a:r>
            <a:r>
              <a:rPr lang="en" sz="1800" b="0" strike="noStrike" spc="-1" dirty="0">
                <a:solidFill>
                  <a:srgbClr val="000000"/>
                </a:solidFill>
                <a:latin typeface="Arial"/>
                <a:ea typeface="Arial"/>
              </a:rPr>
              <a:t>(shows loaded modules)</a:t>
            </a:r>
            <a:endParaRPr lang="en-US" sz="1800" b="0" strike="noStrike" spc="-1" dirty="0">
              <a:solidFill>
                <a:srgbClr val="000000"/>
              </a:solidFill>
              <a:latin typeface="Arial"/>
            </a:endParaRPr>
          </a:p>
          <a:p>
            <a:pPr marL="457200" indent="-343080">
              <a:lnSpc>
                <a:spcPct val="115000"/>
              </a:lnSpc>
              <a:buClr>
                <a:srgbClr val="000000"/>
              </a:buClr>
              <a:buFont typeface="Courier New"/>
              <a:buChar char="●"/>
            </a:pPr>
            <a:r>
              <a:rPr lang="en" sz="1800" b="1" strike="noStrike" spc="-1" dirty="0">
                <a:solidFill>
                  <a:srgbClr val="38761D"/>
                </a:solidFill>
                <a:latin typeface="Courier New"/>
                <a:ea typeface="Courier New"/>
              </a:rPr>
              <a:t>module avail</a:t>
            </a:r>
            <a:r>
              <a:rPr lang="en" sz="1800" b="1" strike="noStrike" spc="-1" dirty="0">
                <a:solidFill>
                  <a:srgbClr val="000000"/>
                </a:solidFill>
                <a:latin typeface="Courier New"/>
                <a:ea typeface="Courier New"/>
              </a:rPr>
              <a:t> </a:t>
            </a:r>
            <a:r>
              <a:rPr lang="en" sz="1800" b="0" strike="noStrike" spc="-1" dirty="0">
                <a:solidFill>
                  <a:srgbClr val="000000"/>
                </a:solidFill>
                <a:latin typeface="Arial"/>
                <a:ea typeface="Arial"/>
              </a:rPr>
              <a:t>(shows available modules)</a:t>
            </a:r>
            <a:endParaRPr lang="en-US" sz="1800" b="0" strike="noStrike" spc="-1" dirty="0">
              <a:solidFill>
                <a:srgbClr val="000000"/>
              </a:solidFill>
              <a:latin typeface="Arial"/>
            </a:endParaRPr>
          </a:p>
          <a:p>
            <a:pPr marL="457200" indent="-343080">
              <a:lnSpc>
                <a:spcPct val="115000"/>
              </a:lnSpc>
              <a:buClr>
                <a:srgbClr val="000000"/>
              </a:buClr>
              <a:buFont typeface="Courier New"/>
              <a:buChar char="●"/>
            </a:pPr>
            <a:r>
              <a:rPr lang="en" sz="1800" b="1" strike="noStrike" spc="-1" dirty="0">
                <a:solidFill>
                  <a:srgbClr val="38761D"/>
                </a:solidFill>
                <a:latin typeface="Courier New"/>
                <a:ea typeface="Courier New"/>
              </a:rPr>
              <a:t>module load pgi</a:t>
            </a:r>
            <a:endParaRPr lang="en-US" sz="1800" b="0" strike="noStrike" spc="-1" dirty="0">
              <a:solidFill>
                <a:srgbClr val="000000"/>
              </a:solidFill>
              <a:latin typeface="Arial"/>
            </a:endParaRPr>
          </a:p>
          <a:p>
            <a:pPr marL="457200" indent="-343080">
              <a:lnSpc>
                <a:spcPct val="115000"/>
              </a:lnSpc>
              <a:buClr>
                <a:srgbClr val="000000"/>
              </a:buClr>
              <a:buFont typeface="Courier New"/>
              <a:buChar char="●"/>
            </a:pPr>
            <a:r>
              <a:rPr lang="en" sz="1800" b="1" strike="noStrike" spc="-1" dirty="0">
                <a:solidFill>
                  <a:srgbClr val="38761D"/>
                </a:solidFill>
                <a:latin typeface="Courier New"/>
                <a:ea typeface="Courier New"/>
              </a:rPr>
              <a:t>module load netcdf-fortran</a:t>
            </a:r>
            <a:endParaRPr lang="en-US" sz="1800" b="0" strike="noStrike" spc="-1" dirty="0">
              <a:solidFill>
                <a:srgbClr val="000000"/>
              </a:solidFill>
              <a:latin typeface="Arial"/>
            </a:endParaRPr>
          </a:p>
          <a:p>
            <a:pPr marL="457200" indent="-343080">
              <a:lnSpc>
                <a:spcPct val="115000"/>
              </a:lnSpc>
              <a:buClr>
                <a:srgbClr val="000000"/>
              </a:buClr>
              <a:buFont typeface="Courier New"/>
              <a:buChar char="●"/>
            </a:pPr>
            <a:r>
              <a:rPr lang="en" sz="1800" b="1" strike="noStrike" spc="-1" dirty="0">
                <a:solidFill>
                  <a:srgbClr val="38761D"/>
                </a:solidFill>
                <a:latin typeface="Courier New"/>
                <a:ea typeface="Courier New"/>
              </a:rPr>
              <a:t>module load ncview</a:t>
            </a:r>
            <a:endParaRPr lang="en-US" sz="1800" b="0" strike="noStrike" spc="-1" dirty="0">
              <a:solidFill>
                <a:srgbClr val="000000"/>
              </a:solidFill>
              <a:latin typeface="Arial"/>
            </a:endParaRPr>
          </a:p>
          <a:p>
            <a:pPr marL="457200" indent="-343080">
              <a:lnSpc>
                <a:spcPct val="115000"/>
              </a:lnSpc>
              <a:buClr>
                <a:srgbClr val="000000"/>
              </a:buClr>
              <a:buFont typeface="Courier New"/>
              <a:buChar char="●"/>
            </a:pPr>
            <a:r>
              <a:rPr lang="en" sz="1800" b="1" strike="noStrike" spc="-1" dirty="0">
                <a:solidFill>
                  <a:srgbClr val="38761D"/>
                </a:solidFill>
                <a:latin typeface="Courier New"/>
                <a:ea typeface="Courier New"/>
              </a:rPr>
              <a:t>module list</a:t>
            </a:r>
            <a:r>
              <a:rPr lang="en" sz="1800" b="1" strike="noStrike" spc="-1" dirty="0">
                <a:solidFill>
                  <a:srgbClr val="000000"/>
                </a:solidFill>
                <a:latin typeface="Courier New"/>
                <a:ea typeface="Courier New"/>
              </a:rPr>
              <a:t> </a:t>
            </a:r>
            <a:r>
              <a:rPr lang="en" sz="1800" b="0" strike="noStrike" spc="-1" dirty="0">
                <a:solidFill>
                  <a:srgbClr val="000000"/>
                </a:solidFill>
                <a:latin typeface="Arial"/>
                <a:ea typeface="Arial"/>
              </a:rPr>
              <a:t>(should show newly loaded modules)</a:t>
            </a:r>
            <a:endParaRPr lang="en-US" sz="1800" b="0" strike="noStrike" spc="-1" dirty="0">
              <a:solidFill>
                <a:srgbClr val="000000"/>
              </a:solidFill>
              <a:latin typeface="Arial"/>
            </a:endParaRPr>
          </a:p>
          <a:p>
            <a:pPr marL="457200" indent="-343080">
              <a:lnSpc>
                <a:spcPct val="115000"/>
              </a:lnSpc>
              <a:buClr>
                <a:srgbClr val="000000"/>
              </a:buClr>
              <a:buFont typeface="Courier New"/>
              <a:buChar char="●"/>
            </a:pPr>
            <a:r>
              <a:rPr lang="en" sz="1800" b="1" strike="noStrike" spc="-1" dirty="0">
                <a:solidFill>
                  <a:srgbClr val="38761D"/>
                </a:solidFill>
                <a:latin typeface="Courier New"/>
                <a:ea typeface="Courier New"/>
              </a:rPr>
              <a:t>ln -s /usr/global-7/sw/pgi/20.7/netcdf-fortran-4.5.3 netcdf</a:t>
            </a:r>
            <a:r>
              <a:rPr lang="en" sz="1800" b="0" strike="noStrike" spc="-1" dirty="0">
                <a:solidFill>
                  <a:srgbClr val="000000"/>
                </a:solidFill>
                <a:latin typeface="Arial"/>
                <a:ea typeface="Arial"/>
              </a:rPr>
              <a:t> (create shortcut to netCDF libraries)</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Do this in the same directory containing computeCirc_v1.1 and 7jun09</a:t>
            </a:r>
            <a:endParaRPr lang="en-US" sz="1400" b="0" strike="noStrike" spc="-1" dirty="0">
              <a:solidFill>
                <a:srgbClr val="000000"/>
              </a:solidFill>
              <a:latin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Inspect Wind Retrieval</a:t>
            </a:r>
            <a:endParaRPr lang="en-US" sz="2800" b="0" strike="noStrike" spc="-1">
              <a:solidFill>
                <a:srgbClr val="000000"/>
              </a:solidFill>
              <a:latin typeface="Arial"/>
            </a:endParaRPr>
          </a:p>
        </p:txBody>
      </p:sp>
      <p:sp>
        <p:nvSpPr>
          <p:cNvPr id="345"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43080">
              <a:lnSpc>
                <a:spcPct val="115000"/>
              </a:lnSpc>
              <a:buClr>
                <a:srgbClr val="000000"/>
              </a:buClr>
              <a:buFont typeface="Arial"/>
              <a:buChar char="●"/>
            </a:pPr>
            <a:r>
              <a:rPr lang="en" sz="1800" b="0" strike="noStrike" spc="-1" dirty="0">
                <a:solidFill>
                  <a:srgbClr val="000000"/>
                </a:solidFill>
                <a:latin typeface="Arial"/>
                <a:ea typeface="Arial"/>
              </a:rPr>
              <a:t>Navigate into linux_ws/7jun09</a:t>
            </a:r>
            <a:endParaRPr lang="en-US" sz="1800" b="0" strike="noStrike" spc="-1" dirty="0">
              <a:solidFill>
                <a:srgbClr val="000000"/>
              </a:solidFill>
              <a:latin typeface="Arial"/>
            </a:endParaRPr>
          </a:p>
          <a:p>
            <a:pPr marL="457200" indent="-343080">
              <a:lnSpc>
                <a:spcPct val="115000"/>
              </a:lnSpc>
              <a:buClr>
                <a:srgbClr val="000000"/>
              </a:buClr>
              <a:buFont typeface="Courier New"/>
              <a:buChar char="●"/>
            </a:pPr>
            <a:r>
              <a:rPr lang="en" sz="1800" b="1" strike="noStrike" spc="-1" dirty="0">
                <a:solidFill>
                  <a:srgbClr val="38761D"/>
                </a:solidFill>
                <a:latin typeface="Courier New"/>
                <a:ea typeface="Courier New"/>
              </a:rPr>
              <a:t>ncdump -h 012232.dow6dow7.dd.nc</a:t>
            </a:r>
            <a:r>
              <a:rPr lang="en" sz="1800" b="0" strike="noStrike" spc="-1" dirty="0">
                <a:solidFill>
                  <a:srgbClr val="000000"/>
                </a:solidFill>
                <a:latin typeface="Arial"/>
                <a:ea typeface="Arial"/>
              </a:rPr>
              <a:t> (displays metadata)</a:t>
            </a:r>
            <a:endParaRPr lang="en-US" sz="1800" b="0" strike="noStrike" spc="-1" dirty="0">
              <a:solidFill>
                <a:srgbClr val="000000"/>
              </a:solidFill>
              <a:latin typeface="Arial"/>
            </a:endParaRPr>
          </a:p>
          <a:p>
            <a:pPr marL="864000" lvl="1" indent="-324000">
              <a:spcBef>
                <a:spcPts val="1134"/>
              </a:spcBef>
              <a:buClr>
                <a:srgbClr val="000000"/>
              </a:buClr>
              <a:buSzPct val="75000"/>
              <a:buFont typeface="Symbol" charset="2"/>
              <a:buChar char=""/>
            </a:pPr>
            <a:r>
              <a:rPr lang="en" sz="1800" b="1" strike="noStrike" spc="-1" dirty="0">
                <a:solidFill>
                  <a:srgbClr val="127622"/>
                </a:solidFill>
                <a:latin typeface="Courier New" panose="02070309020205020404" pitchFamily="49" charset="0"/>
                <a:ea typeface="Arial"/>
                <a:cs typeface="Courier New" panose="02070309020205020404" pitchFamily="49" charset="0"/>
              </a:rPr>
              <a:t>ncdump -h 012232.dow6dow7.dd.nc | less</a:t>
            </a:r>
            <a:r>
              <a:rPr lang="en" sz="1800" b="1" strike="noStrike" spc="-1" dirty="0">
                <a:solidFill>
                  <a:srgbClr val="000000"/>
                </a:solidFill>
                <a:latin typeface="Arial"/>
                <a:ea typeface="Arial"/>
              </a:rPr>
              <a:t> </a:t>
            </a:r>
            <a:r>
              <a:rPr lang="en" sz="1800" b="0" strike="noStrike" spc="-1" dirty="0">
                <a:solidFill>
                  <a:srgbClr val="000000"/>
                </a:solidFill>
                <a:latin typeface="Arial"/>
                <a:ea typeface="Arial"/>
              </a:rPr>
              <a:t>(scroll with arrow keys; “q” to quit)</a:t>
            </a:r>
            <a:endParaRPr lang="en-US" sz="1800" b="0" strike="noStrike" spc="-1" dirty="0">
              <a:solidFill>
                <a:srgbClr val="000000"/>
              </a:solidFill>
              <a:latin typeface="Arial"/>
            </a:endParaRPr>
          </a:p>
          <a:p>
            <a:pPr marL="457200" indent="-343080">
              <a:lnSpc>
                <a:spcPct val="115000"/>
              </a:lnSpc>
              <a:buClr>
                <a:srgbClr val="000000"/>
              </a:buClr>
              <a:buFont typeface="Arial"/>
              <a:buChar char="●"/>
            </a:pPr>
            <a:r>
              <a:rPr lang="en" sz="1800" b="1" strike="noStrike" spc="-1" dirty="0">
                <a:solidFill>
                  <a:srgbClr val="38761D"/>
                </a:solidFill>
                <a:latin typeface="Courier New"/>
                <a:ea typeface="Courier New"/>
              </a:rPr>
              <a:t>ncview 012232.dow6dow7.dd.nc</a:t>
            </a:r>
            <a:r>
              <a:rPr lang="en" sz="1800" b="0" strike="noStrike" spc="-1" dirty="0">
                <a:solidFill>
                  <a:srgbClr val="000000"/>
                </a:solidFill>
                <a:latin typeface="Arial"/>
                <a:ea typeface="Arial"/>
              </a:rPr>
              <a:t> (allows user to crudely visualize netcdf contents)</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You can simply close this window when you’re done looking at the wind retrieval</a:t>
            </a:r>
            <a:endParaRPr lang="en-US" sz="1400" b="0" strike="noStrike" spc="-1" dirty="0">
              <a:solidFill>
                <a:srgbClr val="000000"/>
              </a:solidFill>
              <a:latin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Compile Fortran Program</a:t>
            </a:r>
            <a:endParaRPr lang="en-US" sz="2800" b="0" strike="noStrike" spc="-1">
              <a:solidFill>
                <a:srgbClr val="000000"/>
              </a:solidFill>
              <a:latin typeface="Arial"/>
            </a:endParaRPr>
          </a:p>
        </p:txBody>
      </p:sp>
      <p:sp>
        <p:nvSpPr>
          <p:cNvPr id="347" name="PlaceHolder 2"/>
          <p:cNvSpPr>
            <a:spLocks noGrp="1"/>
          </p:cNvSpPr>
          <p:nvPr>
            <p:ph/>
          </p:nvPr>
        </p:nvSpPr>
        <p:spPr>
          <a:xfrm>
            <a:off x="311760" y="1152360"/>
            <a:ext cx="8520120" cy="3416040"/>
          </a:xfrm>
          <a:prstGeom prst="rect">
            <a:avLst/>
          </a:prstGeom>
          <a:noFill/>
          <a:ln w="0">
            <a:noFill/>
          </a:ln>
        </p:spPr>
        <p:txBody>
          <a:bodyPr tIns="91440" bIns="91440" anchor="t">
            <a:normAutofit lnSpcReduction="10000"/>
          </a:bodyPr>
          <a:lstStyle/>
          <a:p>
            <a:pPr marL="457200" indent="-343080">
              <a:lnSpc>
                <a:spcPct val="115000"/>
              </a:lnSpc>
              <a:buClr>
                <a:srgbClr val="000000"/>
              </a:buClr>
              <a:buFont typeface="Arial"/>
              <a:buChar char="●"/>
            </a:pPr>
            <a:r>
              <a:rPr lang="en" sz="1800" b="0" strike="noStrike" spc="-1" dirty="0">
                <a:solidFill>
                  <a:srgbClr val="000000"/>
                </a:solidFill>
                <a:latin typeface="Arial"/>
                <a:ea typeface="Arial"/>
              </a:rPr>
              <a:t>computeCirc_v1.1 contents:</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1" strike="noStrike" spc="-1" dirty="0">
                <a:solidFill>
                  <a:srgbClr val="000000"/>
                </a:solidFill>
                <a:latin typeface="Arial"/>
                <a:ea typeface="Arial"/>
              </a:rPr>
              <a:t>bin</a:t>
            </a:r>
            <a:r>
              <a:rPr lang="en" sz="1400" b="0" strike="noStrike" spc="-1" dirty="0">
                <a:solidFill>
                  <a:srgbClr val="000000"/>
                </a:solidFill>
                <a:latin typeface="Arial"/>
                <a:ea typeface="Arial"/>
              </a:rPr>
              <a:t> = Folder containing compiled binaries (we need to make these; </a:t>
            </a:r>
            <a:r>
              <a:rPr lang="en" sz="1400" b="1" strike="noStrike" spc="-1" dirty="0">
                <a:solidFill>
                  <a:srgbClr val="38761D"/>
                </a:solidFill>
                <a:latin typeface="Courier New" panose="02070309020205020404" pitchFamily="49" charset="0"/>
                <a:ea typeface="Arial"/>
                <a:cs typeface="Courier New" panose="02070309020205020404" pitchFamily="49" charset="0"/>
              </a:rPr>
              <a:t>mkdir bin</a:t>
            </a:r>
            <a:r>
              <a:rPr lang="en" sz="1400" b="0" strike="noStrike" spc="-1" dirty="0">
                <a:solidFill>
                  <a:srgbClr val="000000"/>
                </a:solidFill>
                <a:latin typeface="Arial"/>
                <a:ea typeface="Arial"/>
              </a:rPr>
              <a:t> if it doesn’t exist)</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1" strike="noStrike" spc="-1" dirty="0">
                <a:solidFill>
                  <a:srgbClr val="000000"/>
                </a:solidFill>
                <a:latin typeface="Arial"/>
                <a:ea typeface="Arial"/>
              </a:rPr>
              <a:t>HISTORY</a:t>
            </a:r>
            <a:r>
              <a:rPr lang="en" sz="1400" b="0" strike="noStrike" spc="-1" dirty="0">
                <a:solidFill>
                  <a:srgbClr val="000000"/>
                </a:solidFill>
                <a:latin typeface="Arial"/>
                <a:ea typeface="Arial"/>
              </a:rPr>
              <a:t> = Text file that documents changes over previous versions</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1" strike="noStrike" spc="-1" dirty="0">
                <a:solidFill>
                  <a:srgbClr val="000000"/>
                </a:solidFill>
                <a:latin typeface="Arial"/>
                <a:ea typeface="Arial"/>
              </a:rPr>
              <a:t>include</a:t>
            </a:r>
            <a:r>
              <a:rPr lang="en" sz="1400" b="0" strike="noStrike" spc="-1" dirty="0">
                <a:solidFill>
                  <a:srgbClr val="000000"/>
                </a:solidFill>
                <a:latin typeface="Arial"/>
                <a:ea typeface="Arial"/>
              </a:rPr>
              <a:t> = Folder containing other files needed for the program (e.g., constants)</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1" strike="noStrike" spc="-1" dirty="0">
                <a:solidFill>
                  <a:srgbClr val="000000"/>
                </a:solidFill>
                <a:latin typeface="Arial"/>
                <a:ea typeface="Arial"/>
              </a:rPr>
              <a:t>input</a:t>
            </a:r>
            <a:r>
              <a:rPr lang="en" sz="1400" b="0" strike="noStrike" spc="-1" dirty="0">
                <a:solidFill>
                  <a:srgbClr val="000000"/>
                </a:solidFill>
                <a:latin typeface="Arial"/>
                <a:ea typeface="Arial"/>
              </a:rPr>
              <a:t> = Folder containing input file(s) for the program</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1" strike="noStrike" spc="-1" dirty="0">
                <a:solidFill>
                  <a:srgbClr val="000000"/>
                </a:solidFill>
                <a:latin typeface="Arial"/>
                <a:ea typeface="Arial"/>
              </a:rPr>
              <a:t>make_computeC</a:t>
            </a:r>
            <a:r>
              <a:rPr lang="en" sz="1400" b="0" strike="noStrike" spc="-1" dirty="0">
                <a:solidFill>
                  <a:srgbClr val="000000"/>
                </a:solidFill>
                <a:latin typeface="Arial"/>
                <a:ea typeface="Arial"/>
              </a:rPr>
              <a:t> = Script that actually compiles the program</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1" strike="noStrike" spc="-1" dirty="0">
                <a:solidFill>
                  <a:srgbClr val="000000"/>
                </a:solidFill>
                <a:latin typeface="Arial"/>
                <a:ea typeface="Arial"/>
              </a:rPr>
              <a:t>README</a:t>
            </a:r>
            <a:r>
              <a:rPr lang="en" sz="1400" b="0" strike="noStrike" spc="-1" dirty="0">
                <a:solidFill>
                  <a:srgbClr val="000000"/>
                </a:solidFill>
                <a:latin typeface="Arial"/>
                <a:ea typeface="Arial"/>
              </a:rPr>
              <a:t> = Text file containing an overview of the program</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1" strike="noStrike" spc="-1" dirty="0">
                <a:solidFill>
                  <a:srgbClr val="000000"/>
                </a:solidFill>
                <a:latin typeface="Arial"/>
                <a:ea typeface="Arial"/>
              </a:rPr>
              <a:t>README.compile</a:t>
            </a:r>
            <a:r>
              <a:rPr lang="en" sz="1400" b="0" strike="noStrike" spc="-1" dirty="0">
                <a:solidFill>
                  <a:srgbClr val="000000"/>
                </a:solidFill>
                <a:latin typeface="Arial"/>
                <a:ea typeface="Arial"/>
              </a:rPr>
              <a:t> = Text file containing information about compilation</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1" strike="noStrike" spc="-1" dirty="0">
                <a:solidFill>
                  <a:srgbClr val="000000"/>
                </a:solidFill>
                <a:latin typeface="Arial"/>
                <a:ea typeface="Arial"/>
              </a:rPr>
              <a:t>src</a:t>
            </a:r>
            <a:r>
              <a:rPr lang="en" sz="1400" b="0" strike="noStrike" spc="-1" dirty="0">
                <a:solidFill>
                  <a:srgbClr val="000000"/>
                </a:solidFill>
                <a:latin typeface="Arial"/>
                <a:ea typeface="Arial"/>
              </a:rPr>
              <a:t> = Folder containing the fortran code for the program</a:t>
            </a:r>
            <a:endParaRPr lang="en-US" sz="1400" b="0" strike="noStrike" spc="-1" dirty="0">
              <a:solidFill>
                <a:srgbClr val="000000"/>
              </a:solidFill>
              <a:latin typeface="Arial"/>
            </a:endParaRPr>
          </a:p>
          <a:p>
            <a:pPr marL="457200" indent="-343080">
              <a:lnSpc>
                <a:spcPct val="115000"/>
              </a:lnSpc>
              <a:buClr>
                <a:srgbClr val="000000"/>
              </a:buClr>
              <a:buFont typeface="Arial"/>
              <a:buChar char="●"/>
            </a:pPr>
            <a:r>
              <a:rPr lang="en" sz="1800" b="0" strike="noStrike" spc="-1" dirty="0">
                <a:solidFill>
                  <a:srgbClr val="000000"/>
                </a:solidFill>
                <a:latin typeface="Arial"/>
                <a:ea typeface="Arial"/>
              </a:rPr>
              <a:t>Compilation:</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Navigate into linux_ws/computeCirc_v1.1</a:t>
            </a:r>
            <a:endParaRPr lang="en-US" sz="1400" b="0" strike="noStrike" spc="-1" dirty="0">
              <a:solidFill>
                <a:srgbClr val="000000"/>
              </a:solidFill>
              <a:latin typeface="Arial"/>
            </a:endParaRPr>
          </a:p>
          <a:p>
            <a:pPr marL="914400" lvl="1" indent="-317520">
              <a:lnSpc>
                <a:spcPct val="115000"/>
              </a:lnSpc>
              <a:buClr>
                <a:srgbClr val="000000"/>
              </a:buClr>
              <a:buFont typeface="Courier New"/>
              <a:buChar char="○"/>
            </a:pPr>
            <a:r>
              <a:rPr lang="en" sz="1400" b="1" strike="noStrike" spc="-1" dirty="0">
                <a:solidFill>
                  <a:srgbClr val="38761D"/>
                </a:solidFill>
                <a:latin typeface="Courier New"/>
                <a:ea typeface="Courier New"/>
              </a:rPr>
              <a:t>./make_computeC</a:t>
            </a:r>
            <a:r>
              <a:rPr lang="en" sz="1400" b="0" strike="noStrike" spc="-1" dirty="0">
                <a:solidFill>
                  <a:srgbClr val="38761D"/>
                </a:solidFill>
                <a:latin typeface="Arial"/>
                <a:ea typeface="Arial"/>
              </a:rPr>
              <a:t> </a:t>
            </a:r>
            <a:endParaRPr lang="en-US" sz="1400" b="0" strike="noStrike" spc="-1" dirty="0">
              <a:solidFill>
                <a:srgbClr val="000000"/>
              </a:solidFill>
              <a:latin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PlaceHolder 1"/>
          <p:cNvSpPr>
            <a:spLocks noGrp="1"/>
          </p:cNvSpPr>
          <p:nvPr>
            <p:ph type="title"/>
          </p:nvPr>
        </p:nvSpPr>
        <p:spPr>
          <a:xfrm>
            <a:off x="311760" y="29268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Run the Program!</a:t>
            </a:r>
            <a:endParaRPr lang="en-US" sz="2800" b="0" strike="noStrike" spc="-1">
              <a:solidFill>
                <a:srgbClr val="000000"/>
              </a:solidFill>
              <a:latin typeface="Arial"/>
            </a:endParaRPr>
          </a:p>
        </p:txBody>
      </p:sp>
      <p:sp>
        <p:nvSpPr>
          <p:cNvPr id="349" name="PlaceHolder 2"/>
          <p:cNvSpPr>
            <a:spLocks noGrp="1"/>
          </p:cNvSpPr>
          <p:nvPr>
            <p:ph/>
          </p:nvPr>
        </p:nvSpPr>
        <p:spPr>
          <a:xfrm>
            <a:off x="311760" y="923760"/>
            <a:ext cx="8520120" cy="2066400"/>
          </a:xfrm>
          <a:prstGeom prst="rect">
            <a:avLst/>
          </a:prstGeom>
          <a:noFill/>
          <a:ln w="0">
            <a:noFill/>
          </a:ln>
        </p:spPr>
        <p:txBody>
          <a:bodyPr tIns="91440" bIns="91440" anchor="t">
            <a:normAutofit/>
          </a:bodyPr>
          <a:lstStyle/>
          <a:p>
            <a:pPr marL="457200" indent="-343080">
              <a:lnSpc>
                <a:spcPct val="115000"/>
              </a:lnSpc>
              <a:buClr>
                <a:srgbClr val="000000"/>
              </a:buClr>
              <a:buFont typeface="Arial"/>
              <a:buChar char="●"/>
            </a:pPr>
            <a:r>
              <a:rPr lang="en" sz="1800" b="0" strike="noStrike" spc="-1">
                <a:solidFill>
                  <a:srgbClr val="000000"/>
                </a:solidFill>
                <a:latin typeface="Arial"/>
                <a:ea typeface="Arial"/>
              </a:rPr>
              <a:t>Edit linux_ws/computeCirc_v1.1/input/computeC.input using nano</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Make sure the infile is correct!</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Within linux_ws/computeCirc_v1.1, run </a:t>
            </a:r>
            <a:r>
              <a:rPr lang="en" sz="1800" b="1" strike="noStrike" spc="-1">
                <a:solidFill>
                  <a:srgbClr val="38761D"/>
                </a:solidFill>
                <a:latin typeface="Courier New"/>
                <a:ea typeface="Courier New"/>
              </a:rPr>
              <a:t>bin/computeC &lt; input/computeC.input</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Navigate back to linux_ws/7jun09</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Examine new output using </a:t>
            </a:r>
            <a:r>
              <a:rPr lang="en" sz="1800" b="1" strike="noStrike" spc="-1">
                <a:solidFill>
                  <a:srgbClr val="38761D"/>
                </a:solidFill>
                <a:latin typeface="Courier New"/>
                <a:ea typeface="Courier New"/>
              </a:rPr>
              <a:t>ncdump -h</a:t>
            </a:r>
            <a:r>
              <a:rPr lang="en" sz="1800" b="0" strike="noStrike" spc="-1">
                <a:solidFill>
                  <a:srgbClr val="000000"/>
                </a:solidFill>
                <a:latin typeface="Arial"/>
                <a:ea typeface="Arial"/>
              </a:rPr>
              <a:t> and </a:t>
            </a:r>
            <a:r>
              <a:rPr lang="en" sz="1800" b="1" strike="noStrike" spc="-1">
                <a:solidFill>
                  <a:srgbClr val="38761D"/>
                </a:solidFill>
                <a:latin typeface="Courier New"/>
                <a:ea typeface="Courier New"/>
              </a:rPr>
              <a:t>ncview</a:t>
            </a:r>
            <a:endParaRPr lang="en-US" sz="1800" b="0" strike="noStrike" spc="-1">
              <a:solidFill>
                <a:srgbClr val="000000"/>
              </a:solidFill>
              <a:latin typeface="Arial"/>
            </a:endParaRPr>
          </a:p>
        </p:txBody>
      </p:sp>
      <p:pic>
        <p:nvPicPr>
          <p:cNvPr id="350" name="Google Shape;368;p45"/>
          <p:cNvPicPr/>
          <p:nvPr/>
        </p:nvPicPr>
        <p:blipFill>
          <a:blip r:embed="rId2"/>
          <a:srcRect l="6555" t="10571" r="6398" b="10873"/>
          <a:stretch/>
        </p:blipFill>
        <p:spPr>
          <a:xfrm>
            <a:off x="2867760" y="2819160"/>
            <a:ext cx="2493720" cy="2250360"/>
          </a:xfrm>
          <a:prstGeom prst="rect">
            <a:avLst/>
          </a:prstGeom>
          <a:ln w="0">
            <a:noFill/>
          </a:ln>
        </p:spPr>
      </p:pic>
      <p:sp>
        <p:nvSpPr>
          <p:cNvPr id="351" name="Google Shape;369;p45"/>
          <p:cNvSpPr/>
          <p:nvPr/>
        </p:nvSpPr>
        <p:spPr>
          <a:xfrm>
            <a:off x="5432040" y="4336920"/>
            <a:ext cx="2308680" cy="6087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400" b="0" strike="noStrike" spc="-1">
                <a:solidFill>
                  <a:srgbClr val="000000"/>
                </a:solidFill>
                <a:latin typeface="Arial"/>
                <a:ea typeface="Arial"/>
              </a:rPr>
              <a:t>Circulation at 250 m AGL (plotted using Python)</a:t>
            </a:r>
            <a:endParaRPr lang="en-US" sz="1400" b="0" strike="noStrike" spc="-1">
              <a:latin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Bonus Activity</a:t>
            </a:r>
            <a:endParaRPr lang="en-US" sz="2800" b="0" strike="noStrike" spc="-1">
              <a:solidFill>
                <a:srgbClr val="000000"/>
              </a:solidFill>
              <a:latin typeface="Arial"/>
            </a:endParaRPr>
          </a:p>
        </p:txBody>
      </p:sp>
      <p:sp>
        <p:nvSpPr>
          <p:cNvPr id="353"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43080">
              <a:lnSpc>
                <a:spcPct val="115000"/>
              </a:lnSpc>
              <a:buClr>
                <a:srgbClr val="000000"/>
              </a:buClr>
              <a:buFont typeface="Arial"/>
              <a:buChar char="●"/>
            </a:pPr>
            <a:r>
              <a:rPr lang="en" sz="1800" b="0" strike="noStrike" spc="-1">
                <a:solidFill>
                  <a:srgbClr val="000000"/>
                </a:solidFill>
                <a:latin typeface="Arial"/>
                <a:ea typeface="Arial"/>
              </a:rPr>
              <a:t>Repeat the the steps followed in session 2 using a </a:t>
            </a:r>
            <a:r>
              <a:rPr lang="en" sz="1800" b="0" i="1" strike="noStrike" spc="-1">
                <a:solidFill>
                  <a:srgbClr val="000000"/>
                </a:solidFill>
                <a:latin typeface="Arial"/>
                <a:ea typeface="Arial"/>
              </a:rPr>
              <a:t>script</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A script is a text file containing a series of Linux commands that can be run in a single line of code</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computeCirc_v1.1/make_computeC is an example of a script</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For this activity, assume you have already untarred linux_ws_exercise.tar.gz and that the input file has already been modified accordingly</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For an additional challenge, find a way to modify the input file within the script</a:t>
            </a:r>
            <a:endParaRPr lang="en-US" sz="1800" b="0" strike="noStrike" spc="-1">
              <a:solidFill>
                <a:srgbClr val="000000"/>
              </a:solidFill>
              <a:latin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PlaceHolder 1"/>
          <p:cNvSpPr>
            <a:spLocks noGrp="1"/>
          </p:cNvSpPr>
          <p:nvPr>
            <p:ph type="title"/>
          </p:nvPr>
        </p:nvSpPr>
        <p:spPr>
          <a:xfrm>
            <a:off x="311760" y="2151000"/>
            <a:ext cx="8520120" cy="841320"/>
          </a:xfrm>
          <a:prstGeom prst="rect">
            <a:avLst/>
          </a:prstGeom>
          <a:noFill/>
          <a:ln w="0">
            <a:noFill/>
          </a:ln>
        </p:spPr>
        <p:txBody>
          <a:bodyPr tIns="91440" bIns="91440" anchor="ctr">
            <a:normAutofit/>
          </a:bodyPr>
          <a:lstStyle/>
          <a:p>
            <a:pPr algn="ctr">
              <a:lnSpc>
                <a:spcPct val="100000"/>
              </a:lnSpc>
              <a:buNone/>
              <a:tabLst>
                <a:tab pos="0" algn="l"/>
              </a:tabLst>
            </a:pPr>
            <a:r>
              <a:rPr lang="en" sz="3600" b="0" strike="noStrike" spc="-1">
                <a:solidFill>
                  <a:srgbClr val="000000"/>
                </a:solidFill>
                <a:latin typeface="Arial"/>
                <a:ea typeface="Arial"/>
              </a:rPr>
              <a:t>Parting Thoughts and Bonus Slides</a:t>
            </a:r>
            <a:endParaRPr lang="en-US" sz="3600" b="0" strike="noStrike" spc="-1">
              <a:solidFill>
                <a:srgbClr val="000000"/>
              </a:solidFill>
              <a:latin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A Note About Remote Access</a:t>
            </a:r>
            <a:endParaRPr lang="en-US" sz="2800" b="0" strike="noStrike" spc="-1">
              <a:solidFill>
                <a:srgbClr val="000000"/>
              </a:solidFill>
              <a:latin typeface="Arial"/>
            </a:endParaRPr>
          </a:p>
        </p:txBody>
      </p:sp>
      <p:sp>
        <p:nvSpPr>
          <p:cNvPr id="356" name="PlaceHolder 2"/>
          <p:cNvSpPr>
            <a:spLocks noGrp="1"/>
          </p:cNvSpPr>
          <p:nvPr>
            <p:ph/>
          </p:nvPr>
        </p:nvSpPr>
        <p:spPr>
          <a:xfrm>
            <a:off x="311760" y="1152360"/>
            <a:ext cx="8520120" cy="3416040"/>
          </a:xfrm>
          <a:prstGeom prst="rect">
            <a:avLst/>
          </a:prstGeom>
          <a:noFill/>
          <a:ln w="0">
            <a:noFill/>
          </a:ln>
        </p:spPr>
        <p:txBody>
          <a:bodyPr tIns="91440" bIns="91440" anchor="t">
            <a:noAutofit/>
          </a:bodyPr>
          <a:lstStyle/>
          <a:p>
            <a:pPr marL="457200" indent="-343080">
              <a:lnSpc>
                <a:spcPct val="115000"/>
              </a:lnSpc>
              <a:buClr>
                <a:srgbClr val="000000"/>
              </a:buClr>
              <a:buFont typeface="Arial"/>
              <a:buChar char="●"/>
            </a:pPr>
            <a:r>
              <a:rPr lang="en" sz="1800" b="0" strike="noStrike" spc="-1" dirty="0">
                <a:solidFill>
                  <a:srgbClr val="000000"/>
                </a:solidFill>
                <a:latin typeface="Arial"/>
                <a:ea typeface="Arial"/>
              </a:rPr>
              <a:t>Not all servers in the PSU METEO Linux Network are “outward facing”</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If you are not on PSU WiFi, you can only log onto lethe or anvil without the VPN</a:t>
            </a:r>
          </a:p>
          <a:p>
            <a:pPr marL="914400" lvl="1" indent="-317520">
              <a:lnSpc>
                <a:spcPct val="115000"/>
              </a:lnSpc>
              <a:buClr>
                <a:srgbClr val="000000"/>
              </a:buClr>
              <a:buFont typeface="Arial"/>
              <a:buChar char="○"/>
            </a:pPr>
            <a:r>
              <a:rPr lang="en" sz="1400" spc="-1" dirty="0">
                <a:solidFill>
                  <a:srgbClr val="000000"/>
                </a:solidFill>
                <a:latin typeface="Arial"/>
              </a:rPr>
              <a:t>Use the GlobalProtect VPN to be able to access any server! </a:t>
            </a:r>
            <a:r>
              <a:rPr lang="en" sz="1400" spc="-1" dirty="0">
                <a:solidFill>
                  <a:srgbClr val="000000"/>
                </a:solidFill>
                <a:latin typeface="Arial"/>
                <a:hlinkClick r:id="rId2"/>
              </a:rPr>
              <a:t>Insrutctions can be found here</a:t>
            </a:r>
            <a:r>
              <a:rPr lang="en" sz="1400" spc="-1" dirty="0">
                <a:solidFill>
                  <a:srgbClr val="000000"/>
                </a:solidFill>
                <a:latin typeface="Arial"/>
              </a:rPr>
              <a:t>.</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From lethe or anvil, you can access other servers via the command </a:t>
            </a:r>
            <a:r>
              <a:rPr lang="en" sz="1400" b="1" strike="noStrike" spc="-1" dirty="0">
                <a:solidFill>
                  <a:srgbClr val="38761D"/>
                </a:solidFill>
                <a:latin typeface="Courier New"/>
                <a:ea typeface="Courier New"/>
              </a:rPr>
              <a:t>ssh </a:t>
            </a:r>
            <a:r>
              <a:rPr lang="en" sz="1400" b="1" u="sng" strike="noStrike" spc="-1" dirty="0">
                <a:solidFill>
                  <a:srgbClr val="38761D"/>
                </a:solidFill>
                <a:uFillTx/>
                <a:latin typeface="Courier New"/>
                <a:ea typeface="Courier New"/>
              </a:rPr>
              <a:t>server</a:t>
            </a:r>
            <a:endParaRPr lang="en-US" sz="1400" b="0" strike="noStrike" spc="-1" dirty="0">
              <a:solidFill>
                <a:srgbClr val="000000"/>
              </a:solidFill>
              <a:latin typeface="Arial"/>
            </a:endParaRPr>
          </a:p>
          <a:p>
            <a:pPr marL="1371600" lvl="2" indent="-317520">
              <a:lnSpc>
                <a:spcPct val="115000"/>
              </a:lnSpc>
              <a:buClr>
                <a:srgbClr val="000000"/>
              </a:buClr>
              <a:buFont typeface="Arial"/>
              <a:buChar char="■"/>
            </a:pPr>
            <a:r>
              <a:rPr lang="en" sz="1400" b="0" strike="noStrike" spc="-1" dirty="0">
                <a:solidFill>
                  <a:srgbClr val="000000"/>
                </a:solidFill>
                <a:latin typeface="Arial"/>
                <a:ea typeface="Arial"/>
              </a:rPr>
              <a:t>Don’t need to include your userid or .met.psu.edu</a:t>
            </a:r>
            <a:endParaRPr lang="en-US" sz="1400" b="0" strike="noStrike" spc="-1" dirty="0">
              <a:solidFill>
                <a:srgbClr val="000000"/>
              </a:solidFill>
              <a:latin typeface="Arial"/>
            </a:endParaRPr>
          </a:p>
          <a:p>
            <a:pPr marL="457200" indent="-343080">
              <a:lnSpc>
                <a:spcPct val="115000"/>
              </a:lnSpc>
              <a:buClr>
                <a:srgbClr val="000000"/>
              </a:buClr>
              <a:buFont typeface="Arial"/>
              <a:buChar char="●"/>
            </a:pPr>
            <a:r>
              <a:rPr lang="en" sz="1800" b="0" strike="noStrike" spc="-1" dirty="0">
                <a:solidFill>
                  <a:srgbClr val="000000"/>
                </a:solidFill>
                <a:latin typeface="Arial"/>
                <a:ea typeface="Arial"/>
              </a:rPr>
              <a:t>Mac users: Connect via your regular CLI</a:t>
            </a:r>
            <a:endParaRPr lang="en-US" sz="1800" b="0" strike="noStrike" spc="-1" dirty="0">
              <a:solidFill>
                <a:srgbClr val="000000"/>
              </a:solidFill>
              <a:latin typeface="Arial"/>
            </a:endParaRPr>
          </a:p>
          <a:p>
            <a:pPr marL="457200" indent="-343080">
              <a:lnSpc>
                <a:spcPct val="115000"/>
              </a:lnSpc>
              <a:buClr>
                <a:srgbClr val="000000"/>
              </a:buClr>
              <a:buFont typeface="Arial"/>
              <a:buChar char="●"/>
            </a:pPr>
            <a:r>
              <a:rPr lang="en" sz="1800" b="0" strike="noStrike" spc="-1" dirty="0">
                <a:solidFill>
                  <a:srgbClr val="000000"/>
                </a:solidFill>
                <a:latin typeface="Arial"/>
                <a:ea typeface="Arial"/>
              </a:rPr>
              <a:t>Windows users:</a:t>
            </a:r>
            <a:endParaRPr lang="en-US" sz="18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Option 1: Use Windows 10 CLI</a:t>
            </a:r>
            <a:endParaRPr lang="en-US" sz="1400" b="0" strike="noStrike" spc="-1" dirty="0">
              <a:solidFill>
                <a:srgbClr val="000000"/>
              </a:solidFill>
              <a:latin typeface="Arial"/>
            </a:endParaRPr>
          </a:p>
          <a:p>
            <a:pPr marL="1371600" lvl="2" indent="-317520">
              <a:lnSpc>
                <a:spcPct val="115000"/>
              </a:lnSpc>
              <a:buClr>
                <a:srgbClr val="000000"/>
              </a:buClr>
              <a:buFont typeface="Arial"/>
              <a:buChar char="■"/>
            </a:pPr>
            <a:r>
              <a:rPr lang="en" sz="1400" b="0" strike="noStrike" spc="-1" dirty="0">
                <a:solidFill>
                  <a:srgbClr val="000000"/>
                </a:solidFill>
                <a:latin typeface="Arial"/>
                <a:ea typeface="Arial"/>
              </a:rPr>
              <a:t>Don’t need to install anything, but Windows CLI commands differ from Linux</a:t>
            </a:r>
            <a:endParaRPr lang="en-US" sz="1400" b="0" strike="noStrike" spc="-1" dirty="0">
              <a:solidFill>
                <a:srgbClr val="000000"/>
              </a:solidFill>
              <a:latin typeface="Arial"/>
            </a:endParaRPr>
          </a:p>
          <a:p>
            <a:pPr marL="1371600" lvl="2" indent="-317520">
              <a:lnSpc>
                <a:spcPct val="115000"/>
              </a:lnSpc>
              <a:buClr>
                <a:srgbClr val="000000"/>
              </a:buClr>
              <a:buFont typeface="Arial"/>
              <a:buChar char="■"/>
            </a:pPr>
            <a:r>
              <a:rPr lang="en" sz="1400" b="0" strike="noStrike" spc="-1" dirty="0">
                <a:solidFill>
                  <a:srgbClr val="000000"/>
                </a:solidFill>
                <a:latin typeface="Arial"/>
                <a:ea typeface="Arial"/>
              </a:rPr>
              <a:t>Setting up X11 forwarding can be tricky </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Option 2: Use Windows 10 Subsystem for Linux</a:t>
            </a:r>
            <a:endParaRPr lang="en-US" sz="1400" b="0" strike="noStrike" spc="-1" dirty="0">
              <a:solidFill>
                <a:srgbClr val="000000"/>
              </a:solidFill>
              <a:latin typeface="Arial"/>
            </a:endParaRPr>
          </a:p>
          <a:p>
            <a:pPr marL="1371600" lvl="2" indent="-317520">
              <a:lnSpc>
                <a:spcPct val="115000"/>
              </a:lnSpc>
              <a:buClr>
                <a:srgbClr val="000000"/>
              </a:buClr>
              <a:buFont typeface="Arial"/>
              <a:buChar char="■"/>
            </a:pPr>
            <a:r>
              <a:rPr lang="en" sz="1400" b="0" strike="noStrike" spc="-1" dirty="0">
                <a:solidFill>
                  <a:srgbClr val="000000"/>
                </a:solidFill>
                <a:latin typeface="Arial"/>
                <a:ea typeface="Arial"/>
              </a:rPr>
              <a:t>Requires some initial setup, and X11 forwarding is still tricky </a:t>
            </a:r>
            <a:endParaRPr lang="en-US" sz="1400" b="0" strike="noStrike" spc="-1" dirty="0">
              <a:solidFill>
                <a:srgbClr val="000000"/>
              </a:solidFill>
              <a:latin typeface="Arial"/>
            </a:endParaRPr>
          </a:p>
          <a:p>
            <a:pPr marL="914400" lvl="1" indent="-317520">
              <a:lnSpc>
                <a:spcPct val="115000"/>
              </a:lnSpc>
              <a:buClr>
                <a:srgbClr val="000000"/>
              </a:buClr>
              <a:buFont typeface="Arial"/>
              <a:buChar char="○"/>
            </a:pPr>
            <a:r>
              <a:rPr lang="en" sz="1400" b="0" strike="noStrike" spc="-1" dirty="0">
                <a:solidFill>
                  <a:srgbClr val="000000"/>
                </a:solidFill>
                <a:latin typeface="Arial"/>
                <a:ea typeface="Arial"/>
              </a:rPr>
              <a:t>Option 3: Use third-party terminal emulator (e.g., MobaXterm, PuTTY, Git Bash, Cygwin, etc.)</a:t>
            </a:r>
            <a:endParaRPr lang="en-US" sz="1400" b="0" strike="noStrike" spc="-1" dirty="0">
              <a:solidFill>
                <a:srgbClr val="000000"/>
              </a:solidFill>
              <a:latin typeface="Arial"/>
            </a:endParaRPr>
          </a:p>
          <a:p>
            <a:pPr marL="1371600" lvl="2" indent="-317520">
              <a:lnSpc>
                <a:spcPct val="115000"/>
              </a:lnSpc>
              <a:buClr>
                <a:srgbClr val="000000"/>
              </a:buClr>
              <a:buFont typeface="Arial"/>
              <a:buChar char="■"/>
            </a:pPr>
            <a:r>
              <a:rPr lang="en" sz="1400" b="0" strike="noStrike" spc="-1" dirty="0">
                <a:solidFill>
                  <a:srgbClr val="000000"/>
                </a:solidFill>
                <a:latin typeface="Arial"/>
                <a:ea typeface="Arial"/>
              </a:rPr>
              <a:t>Probably the easiest approach</a:t>
            </a:r>
            <a:endParaRPr lang="en-US" sz="1400" b="0" strike="noStrike" spc="-1" dirty="0">
              <a:solidFill>
                <a:srgbClr val="000000"/>
              </a:solidFill>
              <a:latin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Vocabulary Review </a:t>
            </a:r>
            <a:r>
              <a:rPr lang="en" sz="2800" b="1" strike="noStrike" spc="-1">
                <a:solidFill>
                  <a:srgbClr val="980000"/>
                </a:solidFill>
                <a:latin typeface="Arial"/>
                <a:ea typeface="Arial"/>
              </a:rPr>
              <a:t>(defaults on METEO system)</a:t>
            </a:r>
            <a:endParaRPr lang="en-US" sz="2800" b="0" strike="noStrike" spc="-1">
              <a:solidFill>
                <a:srgbClr val="000000"/>
              </a:solidFill>
              <a:latin typeface="Arial"/>
            </a:endParaRPr>
          </a:p>
        </p:txBody>
      </p:sp>
      <p:sp>
        <p:nvSpPr>
          <p:cNvPr id="358" name="PlaceHolder 2"/>
          <p:cNvSpPr>
            <a:spLocks noGrp="1"/>
          </p:cNvSpPr>
          <p:nvPr>
            <p:ph/>
          </p:nvPr>
        </p:nvSpPr>
        <p:spPr>
          <a:xfrm>
            <a:off x="311760" y="1152360"/>
            <a:ext cx="8520120" cy="3416040"/>
          </a:xfrm>
          <a:prstGeom prst="rect">
            <a:avLst/>
          </a:prstGeom>
          <a:noFill/>
          <a:ln w="0">
            <a:noFill/>
          </a:ln>
        </p:spPr>
        <p:txBody>
          <a:bodyPr tIns="91440" bIns="91440" anchor="t">
            <a:noAutofit/>
          </a:bodyPr>
          <a:lstStyle/>
          <a:p>
            <a:pPr marL="457200" indent="-343080">
              <a:lnSpc>
                <a:spcPct val="115000"/>
              </a:lnSpc>
              <a:buClr>
                <a:srgbClr val="000000"/>
              </a:buClr>
              <a:buFont typeface="Arial"/>
              <a:buChar char="●"/>
            </a:pPr>
            <a:r>
              <a:rPr lang="en" sz="1800" b="1" strike="noStrike" spc="-1">
                <a:solidFill>
                  <a:srgbClr val="000000"/>
                </a:solidFill>
                <a:latin typeface="Arial"/>
                <a:ea typeface="Arial"/>
              </a:rPr>
              <a:t>Kernel:</a:t>
            </a:r>
            <a:r>
              <a:rPr lang="en" sz="1800" b="0" strike="noStrike" spc="-1">
                <a:solidFill>
                  <a:srgbClr val="000000"/>
                </a:solidFill>
                <a:latin typeface="Arial"/>
                <a:ea typeface="Arial"/>
              </a:rPr>
              <a:t> Central part of Linux OS that handles interactions between the software and hardware</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Distribution:</a:t>
            </a:r>
            <a:r>
              <a:rPr lang="en" sz="1800" b="0" strike="noStrike" spc="-1">
                <a:solidFill>
                  <a:srgbClr val="000000"/>
                </a:solidFill>
                <a:latin typeface="Arial"/>
                <a:ea typeface="Arial"/>
              </a:rPr>
              <a:t> Linux version or Linux flavor </a:t>
            </a:r>
            <a:r>
              <a:rPr lang="en" sz="1800" b="1" strike="noStrike" spc="-1">
                <a:solidFill>
                  <a:srgbClr val="980000"/>
                </a:solidFill>
                <a:latin typeface="Arial"/>
                <a:ea typeface="Arial"/>
              </a:rPr>
              <a:t>(CentOS)</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Terminal Emulator:</a:t>
            </a:r>
            <a:r>
              <a:rPr lang="en" sz="1800" b="0" strike="noStrike" spc="-1">
                <a:solidFill>
                  <a:srgbClr val="000000"/>
                </a:solidFill>
                <a:latin typeface="Arial"/>
                <a:ea typeface="Arial"/>
              </a:rPr>
              <a:t> Graphical User Interface (GUI) that controls the appearance of the terminal window </a:t>
            </a:r>
            <a:r>
              <a:rPr lang="en" sz="1800" b="1" strike="noStrike" spc="-1">
                <a:solidFill>
                  <a:srgbClr val="980000"/>
                </a:solidFill>
                <a:latin typeface="Arial"/>
                <a:ea typeface="Arial"/>
              </a:rPr>
              <a:t>(MobaXterm (Windows))</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Shell:</a:t>
            </a:r>
            <a:r>
              <a:rPr lang="en" sz="1800" b="0" strike="noStrike" spc="-1">
                <a:solidFill>
                  <a:srgbClr val="000000"/>
                </a:solidFill>
                <a:latin typeface="Arial"/>
                <a:ea typeface="Arial"/>
              </a:rPr>
              <a:t> Controls Command Line Interface (CLI) functionality </a:t>
            </a:r>
            <a:r>
              <a:rPr lang="en" sz="1800" b="1" strike="noStrike" spc="-1">
                <a:solidFill>
                  <a:srgbClr val="980000"/>
                </a:solidFill>
                <a:latin typeface="Arial"/>
                <a:ea typeface="Arial"/>
              </a:rPr>
              <a:t>(tcsh)</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Server:</a:t>
            </a:r>
            <a:r>
              <a:rPr lang="en" sz="1800" b="0" strike="noStrike" spc="-1">
                <a:solidFill>
                  <a:srgbClr val="000000"/>
                </a:solidFill>
                <a:latin typeface="Arial"/>
                <a:ea typeface="Arial"/>
              </a:rPr>
              <a:t> Computer that handles requests </a:t>
            </a:r>
            <a:r>
              <a:rPr lang="en" sz="1800" b="1" strike="noStrike" spc="-1">
                <a:solidFill>
                  <a:srgbClr val="980000"/>
                </a:solidFill>
                <a:latin typeface="Arial"/>
                <a:ea typeface="Arial"/>
              </a:rPr>
              <a:t>(ulteosrv2)</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Cluster:</a:t>
            </a:r>
            <a:r>
              <a:rPr lang="en" sz="1800" b="0" strike="noStrike" spc="-1">
                <a:solidFill>
                  <a:srgbClr val="000000"/>
                </a:solidFill>
                <a:latin typeface="Arial"/>
                <a:ea typeface="Arial"/>
              </a:rPr>
              <a:t> Collection of computers/servers</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Node:</a:t>
            </a:r>
            <a:r>
              <a:rPr lang="en" sz="1800" b="0" strike="noStrike" spc="-1">
                <a:solidFill>
                  <a:srgbClr val="000000"/>
                </a:solidFill>
                <a:latin typeface="Arial"/>
                <a:ea typeface="Arial"/>
              </a:rPr>
              <a:t> Single device in a larger system</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CPU:</a:t>
            </a:r>
            <a:r>
              <a:rPr lang="en" sz="1800" b="0" strike="noStrike" spc="-1">
                <a:solidFill>
                  <a:srgbClr val="000000"/>
                </a:solidFill>
                <a:latin typeface="Arial"/>
                <a:ea typeface="Arial"/>
              </a:rPr>
              <a:t> Central Processing Unit, typically used in reference to the number of processes that can be done at the same time</a:t>
            </a:r>
            <a:endParaRPr lang="en-US" sz="1800" b="0" strike="noStrike" spc="-1">
              <a:solidFill>
                <a:srgbClr val="000000"/>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PlaceHolder 1"/>
          <p:cNvSpPr>
            <a:spLocks noGrp="1"/>
          </p:cNvSpPr>
          <p:nvPr>
            <p:ph type="title"/>
          </p:nvPr>
        </p:nvSpPr>
        <p:spPr>
          <a:xfrm>
            <a:off x="311760" y="322200"/>
            <a:ext cx="8520120" cy="841320"/>
          </a:xfrm>
          <a:prstGeom prst="rect">
            <a:avLst/>
          </a:prstGeom>
          <a:noFill/>
          <a:ln w="0">
            <a:noFill/>
          </a:ln>
        </p:spPr>
        <p:txBody>
          <a:bodyPr tIns="91440" bIns="91440" anchor="ctr">
            <a:normAutofit/>
          </a:bodyPr>
          <a:lstStyle/>
          <a:p>
            <a:pPr algn="ctr">
              <a:lnSpc>
                <a:spcPct val="100000"/>
              </a:lnSpc>
              <a:buNone/>
              <a:tabLst>
                <a:tab pos="0" algn="l"/>
              </a:tabLst>
            </a:pPr>
            <a:r>
              <a:rPr lang="en" sz="3600" b="0" strike="noStrike" spc="-1">
                <a:solidFill>
                  <a:srgbClr val="000000"/>
                </a:solidFill>
                <a:latin typeface="Arial"/>
                <a:ea typeface="Arial"/>
              </a:rPr>
              <a:t>Session 1: What is Linux?</a:t>
            </a:r>
            <a:endParaRPr lang="en-US" sz="3600" b="0" strike="noStrike" spc="-1">
              <a:solidFill>
                <a:srgbClr val="000000"/>
              </a:solidFill>
              <a:latin typeface="Arial"/>
            </a:endParaRPr>
          </a:p>
        </p:txBody>
      </p:sp>
      <p:sp>
        <p:nvSpPr>
          <p:cNvPr id="176" name="Google Shape;79;p16"/>
          <p:cNvSpPr/>
          <p:nvPr/>
        </p:nvSpPr>
        <p:spPr>
          <a:xfrm>
            <a:off x="5136480" y="4693320"/>
            <a:ext cx="1938240" cy="183240"/>
          </a:xfrm>
          <a:prstGeom prst="rect">
            <a:avLst/>
          </a:prstGeom>
          <a:noFill/>
          <a:ln w="0">
            <a:noFill/>
          </a:ln>
        </p:spPr>
        <p:style>
          <a:lnRef idx="0">
            <a:scrgbClr r="0" g="0" b="0"/>
          </a:lnRef>
          <a:fillRef idx="0">
            <a:scrgbClr r="0" g="0" b="0"/>
          </a:fillRef>
          <a:effectRef idx="0">
            <a:scrgbClr r="0" g="0" b="0"/>
          </a:effectRef>
          <a:fontRef idx="minor"/>
        </p:style>
        <p:txBody>
          <a:bodyPr tIns="92160" bIns="92160" anchor="t">
            <a:spAutoFit/>
          </a:bodyPr>
          <a:lstStyle/>
          <a:p>
            <a:pPr>
              <a:lnSpc>
                <a:spcPct val="100000"/>
              </a:lnSpc>
              <a:buNone/>
              <a:tabLst>
                <a:tab pos="0" algn="l"/>
              </a:tabLst>
            </a:pPr>
            <a:r>
              <a:rPr lang="en" sz="600" b="0" u="sng" strike="noStrike" spc="-1">
                <a:solidFill>
                  <a:srgbClr val="0097A7"/>
                </a:solidFill>
                <a:uFillTx/>
                <a:latin typeface="Arial"/>
                <a:ea typeface="Arial"/>
                <a:hlinkClick r:id="rId2"/>
              </a:rPr>
              <a:t>https://www.britannica.com/technology/computer</a:t>
            </a:r>
            <a:r>
              <a:rPr lang="en" sz="600" b="0" strike="noStrike" spc="-1">
                <a:solidFill>
                  <a:srgbClr val="000000"/>
                </a:solidFill>
                <a:latin typeface="Arial"/>
                <a:ea typeface="Arial"/>
              </a:rPr>
              <a:t> </a:t>
            </a:r>
            <a:endParaRPr lang="en-US" sz="600" b="0" strike="noStrike" spc="-1">
              <a:latin typeface="Arial"/>
            </a:endParaRPr>
          </a:p>
        </p:txBody>
      </p:sp>
      <p:pic>
        <p:nvPicPr>
          <p:cNvPr id="177" name="Google Shape;80;p16"/>
          <p:cNvPicPr/>
          <p:nvPr/>
        </p:nvPicPr>
        <p:blipFill>
          <a:blip r:embed="rId3"/>
          <a:stretch/>
        </p:blipFill>
        <p:spPr>
          <a:xfrm>
            <a:off x="1998000" y="1163880"/>
            <a:ext cx="5147640" cy="3529080"/>
          </a:xfrm>
          <a:prstGeom prst="rect">
            <a:avLst/>
          </a:prstGeom>
          <a:ln w="0">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PlaceHolder 1"/>
          <p:cNvSpPr>
            <a:spLocks noGrp="1"/>
          </p:cNvSpPr>
          <p:nvPr>
            <p:ph type="title"/>
          </p:nvPr>
        </p:nvSpPr>
        <p:spPr>
          <a:xfrm>
            <a:off x="311760" y="435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Useful Commands</a:t>
            </a:r>
            <a:endParaRPr lang="en-US" sz="2800" b="0" strike="noStrike" spc="-1">
              <a:solidFill>
                <a:srgbClr val="000000"/>
              </a:solidFill>
              <a:latin typeface="Arial"/>
            </a:endParaRPr>
          </a:p>
        </p:txBody>
      </p:sp>
      <p:graphicFrame>
        <p:nvGraphicFramePr>
          <p:cNvPr id="360" name="Google Shape;398;p50"/>
          <p:cNvGraphicFramePr/>
          <p:nvPr>
            <p:extLst>
              <p:ext uri="{D42A27DB-BD31-4B8C-83A1-F6EECF244321}">
                <p14:modId xmlns:p14="http://schemas.microsoft.com/office/powerpoint/2010/main" val="504725853"/>
              </p:ext>
            </p:extLst>
          </p:nvPr>
        </p:nvGraphicFramePr>
        <p:xfrm>
          <a:off x="311760" y="541451"/>
          <a:ext cx="7879320" cy="4297680"/>
        </p:xfrm>
        <a:graphic>
          <a:graphicData uri="http://schemas.openxmlformats.org/drawingml/2006/table">
            <a:tbl>
              <a:tblPr/>
              <a:tblGrid>
                <a:gridCol w="1608120">
                  <a:extLst>
                    <a:ext uri="{9D8B030D-6E8A-4147-A177-3AD203B41FA5}">
                      <a16:colId xmlns:a16="http://schemas.microsoft.com/office/drawing/2014/main" val="20000"/>
                    </a:ext>
                  </a:extLst>
                </a:gridCol>
                <a:gridCol w="6271200">
                  <a:extLst>
                    <a:ext uri="{9D8B030D-6E8A-4147-A177-3AD203B41FA5}">
                      <a16:colId xmlns:a16="http://schemas.microsoft.com/office/drawing/2014/main" val="20001"/>
                    </a:ext>
                  </a:extLst>
                </a:gridCol>
              </a:tblGrid>
              <a:tr h="232920">
                <a:tc>
                  <a:txBody>
                    <a:bodyPr/>
                    <a:lstStyle/>
                    <a:p>
                      <a:pPr>
                        <a:lnSpc>
                          <a:spcPct val="100000"/>
                        </a:lnSpc>
                        <a:buNone/>
                        <a:tabLst>
                          <a:tab pos="0" algn="l"/>
                        </a:tabLst>
                      </a:pPr>
                      <a:r>
                        <a:rPr lang="en" sz="1000" b="0" strike="noStrike" spc="-1">
                          <a:solidFill>
                            <a:srgbClr val="000000"/>
                          </a:solidFill>
                          <a:latin typeface="Arial"/>
                          <a:ea typeface="Arial"/>
                        </a:rPr>
                        <a:t>ssh </a:t>
                      </a:r>
                      <a:r>
                        <a:rPr lang="en" sz="1000" b="0" u="sng" strike="noStrike" spc="-1">
                          <a:solidFill>
                            <a:srgbClr val="000000"/>
                          </a:solidFill>
                          <a:uFillTx/>
                          <a:latin typeface="Arial"/>
                          <a:ea typeface="Arial"/>
                        </a:rPr>
                        <a:t>server</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Connect to a server using secure shell protocol</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0"/>
                  </a:ext>
                </a:extLst>
              </a:tr>
              <a:tr h="232920">
                <a:tc>
                  <a:txBody>
                    <a:bodyPr/>
                    <a:lstStyle/>
                    <a:p>
                      <a:pPr>
                        <a:lnSpc>
                          <a:spcPct val="100000"/>
                        </a:lnSpc>
                        <a:buNone/>
                        <a:tabLst>
                          <a:tab pos="0" algn="l"/>
                        </a:tabLst>
                      </a:pPr>
                      <a:r>
                        <a:rPr lang="en" sz="1000" b="0" strike="noStrike" spc="-1">
                          <a:solidFill>
                            <a:srgbClr val="000000"/>
                          </a:solidFill>
                          <a:latin typeface="Arial"/>
                          <a:ea typeface="Arial"/>
                        </a:rPr>
                        <a:t>ls [directory]</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List contents of a directory</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1"/>
                  </a:ext>
                </a:extLst>
              </a:tr>
              <a:tr h="232920">
                <a:tc>
                  <a:txBody>
                    <a:bodyPr/>
                    <a:lstStyle/>
                    <a:p>
                      <a:pPr>
                        <a:lnSpc>
                          <a:spcPct val="100000"/>
                        </a:lnSpc>
                        <a:buNone/>
                        <a:tabLst>
                          <a:tab pos="0" algn="l"/>
                        </a:tabLst>
                      </a:pPr>
                      <a:r>
                        <a:rPr lang="en" sz="1000" b="0" strike="noStrike" spc="-1">
                          <a:solidFill>
                            <a:srgbClr val="000000"/>
                          </a:solidFill>
                          <a:latin typeface="Arial"/>
                          <a:ea typeface="Arial"/>
                        </a:rPr>
                        <a:t>cd </a:t>
                      </a:r>
                      <a:r>
                        <a:rPr lang="en" sz="1000" b="0" u="sng" strike="noStrike" spc="-1">
                          <a:solidFill>
                            <a:srgbClr val="000000"/>
                          </a:solidFill>
                          <a:uFillTx/>
                          <a:latin typeface="Arial"/>
                          <a:ea typeface="Arial"/>
                        </a:rPr>
                        <a:t>directory</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Move to a directory</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2"/>
                  </a:ext>
                </a:extLst>
              </a:tr>
              <a:tr h="232920">
                <a:tc>
                  <a:txBody>
                    <a:bodyPr/>
                    <a:lstStyle/>
                    <a:p>
                      <a:pPr>
                        <a:lnSpc>
                          <a:spcPct val="100000"/>
                        </a:lnSpc>
                        <a:buNone/>
                        <a:tabLst>
                          <a:tab pos="0" algn="l"/>
                        </a:tabLst>
                      </a:pPr>
                      <a:r>
                        <a:rPr lang="en" sz="1000" b="0" strike="noStrike" spc="-1">
                          <a:solidFill>
                            <a:srgbClr val="000000"/>
                          </a:solidFill>
                          <a:latin typeface="Arial"/>
                          <a:ea typeface="Arial"/>
                        </a:rPr>
                        <a:t>pwd</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Print present directory</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3"/>
                  </a:ext>
                </a:extLst>
              </a:tr>
              <a:tr h="232920">
                <a:tc>
                  <a:txBody>
                    <a:bodyPr/>
                    <a:lstStyle/>
                    <a:p>
                      <a:pPr>
                        <a:lnSpc>
                          <a:spcPct val="100000"/>
                        </a:lnSpc>
                        <a:buNone/>
                        <a:tabLst>
                          <a:tab pos="0" algn="l"/>
                        </a:tabLst>
                      </a:pPr>
                      <a:r>
                        <a:rPr lang="en" sz="1000" b="0" strike="noStrike" spc="-1">
                          <a:solidFill>
                            <a:srgbClr val="000000"/>
                          </a:solidFill>
                          <a:latin typeface="Arial"/>
                          <a:ea typeface="Arial"/>
                        </a:rPr>
                        <a:t>cp </a:t>
                      </a:r>
                      <a:r>
                        <a:rPr lang="en" sz="1000" b="0" u="sng" strike="noStrike" spc="-1">
                          <a:solidFill>
                            <a:srgbClr val="000000"/>
                          </a:solidFill>
                          <a:uFillTx/>
                          <a:latin typeface="Arial"/>
                          <a:ea typeface="Arial"/>
                        </a:rPr>
                        <a:t>fileA</a:t>
                      </a:r>
                      <a:r>
                        <a:rPr lang="en" sz="1000" b="0" strike="noStrike" spc="-1">
                          <a:solidFill>
                            <a:srgbClr val="000000"/>
                          </a:solidFill>
                          <a:latin typeface="Arial"/>
                          <a:ea typeface="Arial"/>
                        </a:rPr>
                        <a:t> </a:t>
                      </a:r>
                      <a:r>
                        <a:rPr lang="en" sz="1000" b="0" u="sng" strike="noStrike" spc="-1">
                          <a:solidFill>
                            <a:srgbClr val="000000"/>
                          </a:solidFill>
                          <a:uFillTx/>
                          <a:latin typeface="Arial"/>
                          <a:ea typeface="Arial"/>
                        </a:rPr>
                        <a:t>fileB</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Copy fileA to fileB (this will overwrite fileB)</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4"/>
                  </a:ext>
                </a:extLst>
              </a:tr>
              <a:tr h="232920">
                <a:tc>
                  <a:txBody>
                    <a:bodyPr/>
                    <a:lstStyle/>
                    <a:p>
                      <a:pPr>
                        <a:lnSpc>
                          <a:spcPct val="100000"/>
                        </a:lnSpc>
                        <a:buNone/>
                        <a:tabLst>
                          <a:tab pos="0" algn="l"/>
                        </a:tabLst>
                      </a:pPr>
                      <a:r>
                        <a:rPr lang="en" sz="1000" b="0" strike="noStrike" spc="-1">
                          <a:solidFill>
                            <a:srgbClr val="000000"/>
                          </a:solidFill>
                          <a:latin typeface="Arial"/>
                          <a:ea typeface="Arial"/>
                        </a:rPr>
                        <a:t>mv </a:t>
                      </a:r>
                      <a:r>
                        <a:rPr lang="en" sz="1000" b="0" u="sng" strike="noStrike" spc="-1">
                          <a:solidFill>
                            <a:srgbClr val="000000"/>
                          </a:solidFill>
                          <a:uFillTx/>
                          <a:latin typeface="Arial"/>
                          <a:ea typeface="Arial"/>
                        </a:rPr>
                        <a:t>fileA</a:t>
                      </a:r>
                      <a:r>
                        <a:rPr lang="en" sz="1000" b="0" strike="noStrike" spc="-1">
                          <a:solidFill>
                            <a:srgbClr val="000000"/>
                          </a:solidFill>
                          <a:latin typeface="Arial"/>
                          <a:ea typeface="Arial"/>
                        </a:rPr>
                        <a:t> </a:t>
                      </a:r>
                      <a:r>
                        <a:rPr lang="en" sz="1000" b="0" u="sng" strike="noStrike" spc="-1">
                          <a:solidFill>
                            <a:srgbClr val="000000"/>
                          </a:solidFill>
                          <a:uFillTx/>
                          <a:latin typeface="Arial"/>
                          <a:ea typeface="Arial"/>
                        </a:rPr>
                        <a:t>fileB</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Move fileA to fileB (this will overwrite fileB)</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5"/>
                  </a:ext>
                </a:extLst>
              </a:tr>
              <a:tr h="232920">
                <a:tc>
                  <a:txBody>
                    <a:bodyPr/>
                    <a:lstStyle/>
                    <a:p>
                      <a:pPr>
                        <a:lnSpc>
                          <a:spcPct val="100000"/>
                        </a:lnSpc>
                        <a:buNone/>
                        <a:tabLst>
                          <a:tab pos="0" algn="l"/>
                        </a:tabLst>
                      </a:pPr>
                      <a:r>
                        <a:rPr lang="en" sz="1000" b="0" strike="noStrike" spc="-1">
                          <a:solidFill>
                            <a:srgbClr val="000000"/>
                          </a:solidFill>
                          <a:latin typeface="Arial"/>
                          <a:ea typeface="Arial"/>
                        </a:rPr>
                        <a:t>mkdir </a:t>
                      </a:r>
                      <a:r>
                        <a:rPr lang="en" sz="1000" b="0" u="sng" strike="noStrike" spc="-1">
                          <a:solidFill>
                            <a:srgbClr val="000000"/>
                          </a:solidFill>
                          <a:uFillTx/>
                          <a:latin typeface="Arial"/>
                          <a:ea typeface="Arial"/>
                        </a:rPr>
                        <a:t>directory</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Make a directory</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6"/>
                  </a:ext>
                </a:extLst>
              </a:tr>
              <a:tr h="232920">
                <a:tc>
                  <a:txBody>
                    <a:bodyPr/>
                    <a:lstStyle/>
                    <a:p>
                      <a:pPr>
                        <a:lnSpc>
                          <a:spcPct val="100000"/>
                        </a:lnSpc>
                        <a:buNone/>
                        <a:tabLst>
                          <a:tab pos="0" algn="l"/>
                        </a:tabLst>
                      </a:pPr>
                      <a:r>
                        <a:rPr lang="en" sz="1000" b="0" strike="noStrike" spc="-1">
                          <a:solidFill>
                            <a:srgbClr val="000000"/>
                          </a:solidFill>
                          <a:latin typeface="Arial"/>
                          <a:ea typeface="Arial"/>
                        </a:rPr>
                        <a:t>rmdir </a:t>
                      </a:r>
                      <a:r>
                        <a:rPr lang="en" sz="1000" b="0" u="sng" strike="noStrike" spc="-1">
                          <a:solidFill>
                            <a:srgbClr val="000000"/>
                          </a:solidFill>
                          <a:uFillTx/>
                          <a:latin typeface="Arial"/>
                          <a:ea typeface="Arial"/>
                        </a:rPr>
                        <a:t>directory</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dirty="0">
                          <a:solidFill>
                            <a:srgbClr val="000000"/>
                          </a:solidFill>
                          <a:latin typeface="Arial"/>
                          <a:ea typeface="Arial"/>
                        </a:rPr>
                        <a:t>Remove an empty directory</a:t>
                      </a:r>
                      <a:endParaRPr lang="en-US" sz="1000" b="0" strike="noStrike" spc="-1" dirty="0">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7"/>
                  </a:ext>
                </a:extLst>
              </a:tr>
              <a:tr h="232920">
                <a:tc>
                  <a:txBody>
                    <a:bodyPr/>
                    <a:lstStyle/>
                    <a:p>
                      <a:pPr>
                        <a:lnSpc>
                          <a:spcPct val="100000"/>
                        </a:lnSpc>
                        <a:buNone/>
                        <a:tabLst>
                          <a:tab pos="0" algn="l"/>
                        </a:tabLst>
                      </a:pPr>
                      <a:r>
                        <a:rPr lang="en" sz="1000" b="0" strike="noStrike" spc="-1">
                          <a:solidFill>
                            <a:srgbClr val="000000"/>
                          </a:solidFill>
                          <a:latin typeface="Arial"/>
                          <a:ea typeface="Arial"/>
                        </a:rPr>
                        <a:t>rm </a:t>
                      </a:r>
                      <a:r>
                        <a:rPr lang="en" sz="1000" b="0" u="sng" strike="noStrike" spc="-1">
                          <a:solidFill>
                            <a:srgbClr val="000000"/>
                          </a:solidFill>
                          <a:uFillTx/>
                          <a:latin typeface="Arial"/>
                          <a:ea typeface="Arial"/>
                        </a:rPr>
                        <a:t>file</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dirty="0">
                          <a:solidFill>
                            <a:srgbClr val="000000"/>
                          </a:solidFill>
                          <a:latin typeface="Arial"/>
                          <a:ea typeface="Arial"/>
                        </a:rPr>
                        <a:t>Remove a file</a:t>
                      </a:r>
                      <a:endParaRPr lang="en-US" sz="1000" b="0" strike="noStrike" spc="-1" dirty="0">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8"/>
                  </a:ext>
                </a:extLst>
              </a:tr>
              <a:tr h="232920">
                <a:tc>
                  <a:txBody>
                    <a:bodyPr/>
                    <a:lstStyle/>
                    <a:p>
                      <a:pPr>
                        <a:lnSpc>
                          <a:spcPct val="100000"/>
                        </a:lnSpc>
                        <a:buNone/>
                        <a:tabLst>
                          <a:tab pos="0" algn="l"/>
                        </a:tabLst>
                      </a:pPr>
                      <a:r>
                        <a:rPr lang="en" sz="1000" b="0" strike="noStrike" spc="-1">
                          <a:solidFill>
                            <a:srgbClr val="000000"/>
                          </a:solidFill>
                          <a:latin typeface="Arial"/>
                          <a:ea typeface="Arial"/>
                        </a:rPr>
                        <a:t>touch </a:t>
                      </a:r>
                      <a:r>
                        <a:rPr lang="en" sz="1000" b="0" u="sng" strike="noStrike" spc="-1">
                          <a:solidFill>
                            <a:srgbClr val="000000"/>
                          </a:solidFill>
                          <a:uFillTx/>
                          <a:latin typeface="Arial"/>
                          <a:ea typeface="Arial"/>
                        </a:rPr>
                        <a:t>file</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Create a file or update time stamp to current time</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09"/>
                  </a:ext>
                </a:extLst>
              </a:tr>
              <a:tr h="232920">
                <a:tc>
                  <a:txBody>
                    <a:bodyPr/>
                    <a:lstStyle/>
                    <a:p>
                      <a:pPr>
                        <a:lnSpc>
                          <a:spcPct val="100000"/>
                        </a:lnSpc>
                        <a:buNone/>
                        <a:tabLst>
                          <a:tab pos="0" algn="l"/>
                        </a:tabLst>
                      </a:pPr>
                      <a:r>
                        <a:rPr lang="en" sz="1000" b="0" strike="noStrike" spc="-1">
                          <a:solidFill>
                            <a:srgbClr val="000000"/>
                          </a:solidFill>
                          <a:latin typeface="Arial"/>
                          <a:ea typeface="Arial"/>
                        </a:rPr>
                        <a:t>nano </a:t>
                      </a:r>
                      <a:r>
                        <a:rPr lang="en" sz="1000" b="0" u="sng" strike="noStrike" spc="-1">
                          <a:solidFill>
                            <a:srgbClr val="000000"/>
                          </a:solidFill>
                          <a:uFillTx/>
                          <a:latin typeface="Arial"/>
                          <a:ea typeface="Arial"/>
                        </a:rPr>
                        <a:t>file</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Edit a text file</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10"/>
                  </a:ext>
                </a:extLst>
              </a:tr>
              <a:tr h="232920">
                <a:tc>
                  <a:txBody>
                    <a:bodyPr/>
                    <a:lstStyle/>
                    <a:p>
                      <a:pPr>
                        <a:lnSpc>
                          <a:spcPct val="100000"/>
                        </a:lnSpc>
                        <a:buNone/>
                        <a:tabLst>
                          <a:tab pos="0" algn="l"/>
                        </a:tabLst>
                      </a:pPr>
                      <a:r>
                        <a:rPr lang="en" sz="1000" b="0" strike="noStrike" spc="-1">
                          <a:solidFill>
                            <a:srgbClr val="000000"/>
                          </a:solidFill>
                          <a:latin typeface="Arial"/>
                          <a:ea typeface="Arial"/>
                        </a:rPr>
                        <a:t>file </a:t>
                      </a:r>
                      <a:r>
                        <a:rPr lang="en" sz="1000" b="0" u="sng" strike="noStrike" spc="-1">
                          <a:solidFill>
                            <a:srgbClr val="000000"/>
                          </a:solidFill>
                          <a:uFillTx/>
                          <a:latin typeface="Arial"/>
                          <a:ea typeface="Arial"/>
                        </a:rPr>
                        <a:t>file</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Print the filetype of a file</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11"/>
                  </a:ext>
                </a:extLst>
              </a:tr>
              <a:tr h="232920">
                <a:tc>
                  <a:txBody>
                    <a:bodyPr/>
                    <a:lstStyle/>
                    <a:p>
                      <a:pPr>
                        <a:lnSpc>
                          <a:spcPct val="100000"/>
                        </a:lnSpc>
                        <a:buNone/>
                        <a:tabLst>
                          <a:tab pos="0" algn="l"/>
                        </a:tabLst>
                      </a:pPr>
                      <a:r>
                        <a:rPr lang="en" sz="1000" b="0" strike="noStrike" spc="-1">
                          <a:solidFill>
                            <a:srgbClr val="000000"/>
                          </a:solidFill>
                          <a:latin typeface="Arial"/>
                          <a:ea typeface="Arial"/>
                        </a:rPr>
                        <a:t>man </a:t>
                      </a:r>
                      <a:r>
                        <a:rPr lang="en" sz="1000" b="0" u="sng" strike="noStrike" spc="-1">
                          <a:solidFill>
                            <a:srgbClr val="000000"/>
                          </a:solidFill>
                          <a:uFillTx/>
                          <a:latin typeface="Arial"/>
                          <a:ea typeface="Arial"/>
                        </a:rPr>
                        <a:t>command</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Print the documentation (manual) for a command (q to exit)</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12"/>
                  </a:ext>
                </a:extLst>
              </a:tr>
              <a:tr h="232920">
                <a:tc>
                  <a:txBody>
                    <a:bodyPr/>
                    <a:lstStyle/>
                    <a:p>
                      <a:pPr>
                        <a:lnSpc>
                          <a:spcPct val="100000"/>
                        </a:lnSpc>
                        <a:buNone/>
                        <a:tabLst>
                          <a:tab pos="0" algn="l"/>
                        </a:tabLst>
                      </a:pPr>
                      <a:r>
                        <a:rPr lang="en" sz="1000" b="0" strike="noStrike" spc="-1">
                          <a:solidFill>
                            <a:srgbClr val="000000"/>
                          </a:solidFill>
                          <a:latin typeface="Arial"/>
                          <a:ea typeface="Arial"/>
                        </a:rPr>
                        <a:t>module load </a:t>
                      </a:r>
                      <a:r>
                        <a:rPr lang="en" sz="1000" b="0" u="sng" strike="noStrike" spc="-1">
                          <a:solidFill>
                            <a:srgbClr val="000000"/>
                          </a:solidFill>
                          <a:uFillTx/>
                          <a:latin typeface="Arial"/>
                          <a:ea typeface="Arial"/>
                        </a:rPr>
                        <a:t>package</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Load a new package</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13"/>
                  </a:ext>
                </a:extLst>
              </a:tr>
              <a:tr h="232920">
                <a:tc>
                  <a:txBody>
                    <a:bodyPr/>
                    <a:lstStyle/>
                    <a:p>
                      <a:pPr>
                        <a:lnSpc>
                          <a:spcPct val="100000"/>
                        </a:lnSpc>
                        <a:buNone/>
                        <a:tabLst>
                          <a:tab pos="0" algn="l"/>
                        </a:tabLst>
                      </a:pPr>
                      <a:r>
                        <a:rPr lang="en" sz="1000" b="0" strike="noStrike" spc="-1">
                          <a:solidFill>
                            <a:srgbClr val="000000"/>
                          </a:solidFill>
                          <a:latin typeface="Arial"/>
                          <a:ea typeface="Arial"/>
                        </a:rPr>
                        <a:t>ln -s </a:t>
                      </a:r>
                      <a:r>
                        <a:rPr lang="en" sz="1000" b="0" u="sng" strike="noStrike" spc="-1">
                          <a:solidFill>
                            <a:srgbClr val="000000"/>
                          </a:solidFill>
                          <a:uFillTx/>
                          <a:latin typeface="Arial"/>
                          <a:ea typeface="Arial"/>
                        </a:rPr>
                        <a:t>path</a:t>
                      </a:r>
                      <a:r>
                        <a:rPr lang="en" sz="1000" b="0" strike="noStrike" spc="-1">
                          <a:solidFill>
                            <a:srgbClr val="000000"/>
                          </a:solidFill>
                          <a:latin typeface="Arial"/>
                          <a:ea typeface="Arial"/>
                        </a:rPr>
                        <a:t> </a:t>
                      </a:r>
                      <a:r>
                        <a:rPr lang="en" sz="1000" b="0" u="sng" strike="noStrike" spc="-1">
                          <a:solidFill>
                            <a:srgbClr val="000000"/>
                          </a:solidFill>
                          <a:uFillTx/>
                          <a:latin typeface="Arial"/>
                          <a:ea typeface="Arial"/>
                        </a:rPr>
                        <a:t>shortcut</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Creates a shortcut to the desired path</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14"/>
                  </a:ext>
                </a:extLst>
              </a:tr>
              <a:tr h="232920">
                <a:tc>
                  <a:txBody>
                    <a:bodyPr/>
                    <a:lstStyle/>
                    <a:p>
                      <a:pPr>
                        <a:lnSpc>
                          <a:spcPct val="100000"/>
                        </a:lnSpc>
                        <a:buNone/>
                        <a:tabLst>
                          <a:tab pos="0" algn="l"/>
                        </a:tabLst>
                      </a:pPr>
                      <a:r>
                        <a:rPr lang="en" sz="1000" b="0" strike="noStrike" spc="-1">
                          <a:solidFill>
                            <a:srgbClr val="000000"/>
                          </a:solidFill>
                          <a:latin typeface="Arial"/>
                          <a:ea typeface="Arial"/>
                        </a:rPr>
                        <a:t>alias </a:t>
                      </a:r>
                      <a:r>
                        <a:rPr lang="en" sz="1000" b="0" u="sng" strike="noStrike" spc="-1">
                          <a:solidFill>
                            <a:srgbClr val="000000"/>
                          </a:solidFill>
                          <a:uFillTx/>
                          <a:latin typeface="Arial"/>
                          <a:ea typeface="Arial"/>
                        </a:rPr>
                        <a:t>name</a:t>
                      </a:r>
                      <a:r>
                        <a:rPr lang="en" sz="1000" b="0" strike="noStrike" spc="-1">
                          <a:solidFill>
                            <a:srgbClr val="000000"/>
                          </a:solidFill>
                          <a:latin typeface="Arial"/>
                          <a:ea typeface="Arial"/>
                        </a:rPr>
                        <a:t> “</a:t>
                      </a:r>
                      <a:r>
                        <a:rPr lang="en" sz="1000" b="0" u="sng" strike="noStrike" spc="-1">
                          <a:solidFill>
                            <a:srgbClr val="000000"/>
                          </a:solidFill>
                          <a:uFillTx/>
                          <a:latin typeface="Arial"/>
                          <a:ea typeface="Arial"/>
                        </a:rPr>
                        <a:t>command</a:t>
                      </a:r>
                      <a:r>
                        <a:rPr lang="en" sz="1000" b="0" strike="noStrike" spc="-1">
                          <a:solidFill>
                            <a:srgbClr val="000000"/>
                          </a:solidFill>
                          <a:latin typeface="Arial"/>
                          <a:ea typeface="Arial"/>
                        </a:rPr>
                        <a:t>”</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a:solidFill>
                            <a:srgbClr val="000000"/>
                          </a:solidFill>
                          <a:latin typeface="Arial"/>
                          <a:ea typeface="Arial"/>
                        </a:rPr>
                        <a:t>Create an alias for a command</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15"/>
                  </a:ext>
                </a:extLst>
              </a:tr>
              <a:tr h="232920">
                <a:tc>
                  <a:txBody>
                    <a:bodyPr/>
                    <a:lstStyle/>
                    <a:p>
                      <a:pPr>
                        <a:lnSpc>
                          <a:spcPct val="100000"/>
                        </a:lnSpc>
                        <a:buNone/>
                        <a:tabLst>
                          <a:tab pos="0" algn="l"/>
                        </a:tabLst>
                      </a:pPr>
                      <a:r>
                        <a:rPr lang="en" sz="1000" b="0" strike="noStrike" spc="-1">
                          <a:solidFill>
                            <a:srgbClr val="000000"/>
                          </a:solidFill>
                          <a:latin typeface="Arial"/>
                          <a:ea typeface="Arial"/>
                        </a:rPr>
                        <a:t>exit</a:t>
                      </a:r>
                      <a:endParaRPr lang="en-US" sz="1000" b="0" strike="noStrike" spc="-1">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tc>
                  <a:txBody>
                    <a:bodyPr/>
                    <a:lstStyle/>
                    <a:p>
                      <a:pPr>
                        <a:lnSpc>
                          <a:spcPct val="100000"/>
                        </a:lnSpc>
                        <a:buNone/>
                        <a:tabLst>
                          <a:tab pos="0" algn="l"/>
                        </a:tabLst>
                      </a:pPr>
                      <a:r>
                        <a:rPr lang="en" sz="1000" b="0" strike="noStrike" spc="-1" dirty="0">
                          <a:solidFill>
                            <a:srgbClr val="000000"/>
                          </a:solidFill>
                          <a:latin typeface="Arial"/>
                          <a:ea typeface="Arial"/>
                        </a:rPr>
                        <a:t>Log out of current shell; if you haven’t started another shell since logging in, or have exited all such shells, will log you out of your linux session</a:t>
                      </a:r>
                      <a:endParaRPr lang="en-US" sz="1000" b="0" strike="noStrike" spc="-1" dirty="0">
                        <a:latin typeface="Arial"/>
                      </a:endParaRPr>
                    </a:p>
                  </a:txBody>
                  <a:tcPr marL="91080" marR="91080">
                    <a:lnL w="9360">
                      <a:solidFill>
                        <a:srgbClr val="000000"/>
                      </a:solidFill>
                    </a:lnL>
                    <a:lnR w="9360">
                      <a:solidFill>
                        <a:srgbClr val="000000"/>
                      </a:solidFill>
                    </a:lnR>
                    <a:lnT w="9360">
                      <a:solidFill>
                        <a:srgbClr val="000000"/>
                      </a:solidFill>
                    </a:lnT>
                    <a:lnB w="9360">
                      <a:solidFill>
                        <a:srgbClr val="000000"/>
                      </a:solidFill>
                    </a:lnB>
                    <a:noFill/>
                  </a:tcPr>
                </a:tc>
                <a:extLst>
                  <a:ext uri="{0D108BD9-81ED-4DB2-BD59-A6C34878D82A}">
                    <a16:rowId xmlns:a16="http://schemas.microsoft.com/office/drawing/2014/main" val="10016"/>
                  </a:ext>
                </a:extLst>
              </a:tr>
            </a:tbl>
          </a:graphicData>
        </a:graphic>
      </p:graphicFrame>
      <p:sp>
        <p:nvSpPr>
          <p:cNvPr id="361" name="Google Shape;399;p50"/>
          <p:cNvSpPr/>
          <p:nvPr/>
        </p:nvSpPr>
        <p:spPr>
          <a:xfrm>
            <a:off x="1648440" y="4761000"/>
            <a:ext cx="5846760" cy="3956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400" b="0" strike="noStrike" spc="-1">
                <a:solidFill>
                  <a:srgbClr val="000000"/>
                </a:solidFill>
                <a:latin typeface="Arial"/>
                <a:ea typeface="Arial"/>
              </a:rPr>
              <a:t>Note: ___ denotes required arguments, [ ] denotes optional arguments</a:t>
            </a:r>
            <a:endParaRPr lang="en-US" sz="1400" b="0" strike="noStrike" spc="-1">
              <a:latin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Other Resources</a:t>
            </a:r>
            <a:endParaRPr lang="en-US" sz="2800" b="0" strike="noStrike" spc="-1">
              <a:solidFill>
                <a:srgbClr val="000000"/>
              </a:solidFill>
              <a:latin typeface="Arial"/>
            </a:endParaRPr>
          </a:p>
        </p:txBody>
      </p:sp>
      <p:sp>
        <p:nvSpPr>
          <p:cNvPr id="363"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17520">
              <a:lnSpc>
                <a:spcPct val="115000"/>
              </a:lnSpc>
              <a:buClr>
                <a:srgbClr val="000000"/>
              </a:buClr>
              <a:buFont typeface="Arial"/>
              <a:buChar char="●"/>
            </a:pPr>
            <a:r>
              <a:rPr lang="en" sz="1400" b="0" strike="noStrike" spc="-1">
                <a:solidFill>
                  <a:srgbClr val="000000"/>
                </a:solidFill>
                <a:latin typeface="Arial"/>
                <a:ea typeface="Arial"/>
              </a:rPr>
              <a:t>Joe Collins’ Bash crash course (first 45 min): </a:t>
            </a:r>
            <a:r>
              <a:rPr lang="en" sz="1400" b="0" u="sng" strike="noStrike" spc="-1">
                <a:solidFill>
                  <a:srgbClr val="0097A7"/>
                </a:solidFill>
                <a:uFillTx/>
                <a:latin typeface="Arial"/>
                <a:ea typeface="Arial"/>
                <a:hlinkClick r:id="rId2"/>
              </a:rPr>
              <a:t>https://www.youtube.com/watch?v=oxuRxtrO2Ag</a:t>
            </a:r>
            <a:endParaRPr lang="en-US" sz="1400" b="0" strike="noStrike" spc="-1">
              <a:solidFill>
                <a:srgbClr val="000000"/>
              </a:solidFill>
              <a:latin typeface="Arial"/>
            </a:endParaRPr>
          </a:p>
          <a:p>
            <a:pPr marL="457200" indent="-317520">
              <a:lnSpc>
                <a:spcPct val="115000"/>
              </a:lnSpc>
              <a:buClr>
                <a:srgbClr val="000000"/>
              </a:buClr>
              <a:buFont typeface="Arial"/>
              <a:buChar char="●"/>
            </a:pPr>
            <a:r>
              <a:rPr lang="en" sz="1400" b="0" strike="noStrike" spc="-1">
                <a:solidFill>
                  <a:srgbClr val="000000"/>
                </a:solidFill>
                <a:latin typeface="Arial"/>
                <a:ea typeface="Arial"/>
              </a:rPr>
              <a:t>tcsh crash course from UMD: </a:t>
            </a:r>
            <a:r>
              <a:rPr lang="en" sz="1400" b="0" u="sng" strike="noStrike" spc="-1">
                <a:solidFill>
                  <a:srgbClr val="0097A7"/>
                </a:solidFill>
                <a:uFillTx/>
                <a:latin typeface="Arial"/>
                <a:ea typeface="Arial"/>
                <a:hlinkClick r:id="rId3"/>
              </a:rPr>
              <a:t>https://www.astro.umd.edu/~ricotti/NEWWEB/teaching/ASTR415/old_lectures/unix.pdf</a:t>
            </a:r>
            <a:r>
              <a:rPr lang="en" sz="1400" b="0" strike="noStrike" spc="-1">
                <a:solidFill>
                  <a:srgbClr val="000000"/>
                </a:solidFill>
                <a:latin typeface="Arial"/>
                <a:ea typeface="Arial"/>
              </a:rPr>
              <a:t>  </a:t>
            </a:r>
            <a:endParaRPr lang="en-US" sz="1400" b="0" strike="noStrike" spc="-1">
              <a:solidFill>
                <a:srgbClr val="000000"/>
              </a:solidFill>
              <a:latin typeface="Arial"/>
            </a:endParaRPr>
          </a:p>
          <a:p>
            <a:pPr marL="457200" indent="-317520">
              <a:lnSpc>
                <a:spcPct val="115000"/>
              </a:lnSpc>
              <a:buClr>
                <a:srgbClr val="000000"/>
              </a:buClr>
              <a:buFont typeface="Arial"/>
              <a:buChar char="●"/>
            </a:pPr>
            <a:r>
              <a:rPr lang="en" sz="1400" b="0" strike="noStrike" spc="-1">
                <a:solidFill>
                  <a:srgbClr val="000000"/>
                </a:solidFill>
                <a:latin typeface="Arial"/>
                <a:ea typeface="Arial"/>
              </a:rPr>
              <a:t>Linux command cheat sheet: </a:t>
            </a:r>
            <a:r>
              <a:rPr lang="en" sz="1400" b="0" u="sng" strike="noStrike" spc="-1">
                <a:solidFill>
                  <a:srgbClr val="0097A7"/>
                </a:solidFill>
                <a:uFillTx/>
                <a:latin typeface="Arial"/>
                <a:ea typeface="Arial"/>
                <a:hlinkClick r:id="rId4"/>
              </a:rPr>
              <a:t>https://files.fosswire.com/2007/08/fwunixref.pdf</a:t>
            </a:r>
            <a:r>
              <a:rPr lang="en" sz="1400" b="0" strike="noStrike" spc="-1">
                <a:solidFill>
                  <a:srgbClr val="000000"/>
                </a:solidFill>
                <a:latin typeface="Arial"/>
                <a:ea typeface="Arial"/>
              </a:rPr>
              <a:t> </a:t>
            </a:r>
            <a:endParaRPr lang="en-US" sz="1400" b="0" strike="noStrike" spc="-1">
              <a:solidFill>
                <a:srgbClr val="000000"/>
              </a:solidFill>
              <a:latin typeface="Arial"/>
            </a:endParaRPr>
          </a:p>
          <a:p>
            <a:pPr marL="457200" indent="-317520">
              <a:lnSpc>
                <a:spcPct val="115000"/>
              </a:lnSpc>
              <a:buClr>
                <a:srgbClr val="000000"/>
              </a:buClr>
              <a:buFont typeface="Arial"/>
              <a:buChar char="●"/>
            </a:pPr>
            <a:r>
              <a:rPr lang="en" sz="1400" b="0" strike="noStrike" spc="-1">
                <a:solidFill>
                  <a:srgbClr val="000000"/>
                </a:solidFill>
                <a:latin typeface="Arial"/>
                <a:ea typeface="Arial"/>
              </a:rPr>
              <a:t>Roar training videos: </a:t>
            </a:r>
            <a:r>
              <a:rPr lang="en" sz="1400" b="0" u="sng" strike="noStrike" spc="-1">
                <a:solidFill>
                  <a:srgbClr val="0097A7"/>
                </a:solidFill>
                <a:uFillTx/>
                <a:latin typeface="Arial"/>
                <a:ea typeface="Arial"/>
                <a:hlinkClick r:id="rId5"/>
              </a:rPr>
              <a:t>https://www.icds.psu.edu/computing-services/roar-training-series/</a:t>
            </a:r>
            <a:r>
              <a:rPr lang="en" sz="1400" b="0" strike="noStrike" spc="-1">
                <a:solidFill>
                  <a:srgbClr val="000000"/>
                </a:solidFill>
                <a:latin typeface="Arial"/>
                <a:ea typeface="Arial"/>
              </a:rPr>
              <a:t> </a:t>
            </a:r>
            <a:endParaRPr lang="en-US" sz="1400" b="0" strike="noStrike" spc="-1">
              <a:solidFill>
                <a:srgbClr val="000000"/>
              </a:solidFill>
              <a:latin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The Truth About CPUs, Cores, and Processes</a:t>
            </a:r>
            <a:endParaRPr lang="en-US" sz="2800" b="0" strike="noStrike" spc="-1">
              <a:solidFill>
                <a:srgbClr val="000000"/>
              </a:solidFill>
              <a:latin typeface="Arial"/>
            </a:endParaRPr>
          </a:p>
        </p:txBody>
      </p:sp>
      <p:sp>
        <p:nvSpPr>
          <p:cNvPr id="365" name="PlaceHolder 2"/>
          <p:cNvSpPr>
            <a:spLocks noGrp="1"/>
          </p:cNvSpPr>
          <p:nvPr>
            <p:ph/>
          </p:nvPr>
        </p:nvSpPr>
        <p:spPr>
          <a:xfrm>
            <a:off x="311760" y="1152360"/>
            <a:ext cx="8520120" cy="3416040"/>
          </a:xfrm>
          <a:prstGeom prst="rect">
            <a:avLst/>
          </a:prstGeom>
          <a:noFill/>
          <a:ln w="0">
            <a:noFill/>
          </a:ln>
        </p:spPr>
        <p:txBody>
          <a:bodyPr tIns="91440" bIns="91440" anchor="t">
            <a:normAutofit/>
          </a:bodyPr>
          <a:lstStyle/>
          <a:p>
            <a:pPr marL="457200" indent="-343080">
              <a:lnSpc>
                <a:spcPct val="115000"/>
              </a:lnSpc>
              <a:buClr>
                <a:srgbClr val="000000"/>
              </a:buClr>
              <a:buFont typeface="Arial"/>
              <a:buChar char="●"/>
            </a:pPr>
            <a:r>
              <a:rPr lang="en" sz="1800" b="1" strike="noStrike" spc="-1">
                <a:solidFill>
                  <a:srgbClr val="000000"/>
                </a:solidFill>
                <a:latin typeface="Arial"/>
                <a:ea typeface="Arial"/>
              </a:rPr>
              <a:t>Hyperthreading:</a:t>
            </a:r>
            <a:r>
              <a:rPr lang="en" sz="1800" b="0" strike="noStrike" spc="-1">
                <a:solidFill>
                  <a:srgbClr val="000000"/>
                </a:solidFill>
                <a:latin typeface="Arial"/>
                <a:ea typeface="Arial"/>
              </a:rPr>
              <a:t> A method where a single core can handle multiple processes. Each process is called a thread</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Threads are sometimes called “virtual cores”</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The CPU core will switch between virtual cores when the currently-executing thread is waiting on data from memory, disk, or the network</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Socket:</a:t>
            </a:r>
            <a:r>
              <a:rPr lang="en" sz="1800" b="0" strike="noStrike" spc="-1">
                <a:solidFill>
                  <a:srgbClr val="000000"/>
                </a:solidFill>
                <a:latin typeface="Arial"/>
                <a:ea typeface="Arial"/>
              </a:rPr>
              <a:t> Place on a motherboard to plug in a computer chip</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Often, # sockets = # computer chips</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0" strike="noStrike" spc="-1">
                <a:solidFill>
                  <a:srgbClr val="000000"/>
                </a:solidFill>
                <a:latin typeface="Arial"/>
                <a:ea typeface="Arial"/>
              </a:rPr>
              <a:t>Determining the number of processors: </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Processors = (# computer chips or sockets) X (# cores per chip) X (# threads per core)</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Processors are also called CPUs</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38761D"/>
                </a:solidFill>
                <a:latin typeface="Courier New"/>
                <a:ea typeface="Courier New"/>
              </a:rPr>
              <a:t>lscpu</a:t>
            </a:r>
            <a:r>
              <a:rPr lang="en" sz="1800" b="0" strike="noStrike" spc="-1">
                <a:solidFill>
                  <a:srgbClr val="000000"/>
                </a:solidFill>
                <a:latin typeface="Arial"/>
                <a:ea typeface="Arial"/>
              </a:rPr>
              <a:t> displays the number of sockets, cores, threads, and CPUs</a:t>
            </a:r>
            <a:endParaRPr lang="en-US" sz="1800" b="0" strike="noStrike" spc="-1">
              <a:solidFill>
                <a:srgbClr val="000000"/>
              </a:solidFill>
              <a:latin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Example: ulteosrv2</a:t>
            </a:r>
            <a:endParaRPr lang="en-US" sz="2800" b="0" strike="noStrike" spc="-1">
              <a:solidFill>
                <a:srgbClr val="000000"/>
              </a:solidFill>
              <a:latin typeface="Arial"/>
            </a:endParaRPr>
          </a:p>
        </p:txBody>
      </p:sp>
      <p:sp>
        <p:nvSpPr>
          <p:cNvPr id="367" name="Google Shape;417;p53"/>
          <p:cNvSpPr/>
          <p:nvPr/>
        </p:nvSpPr>
        <p:spPr>
          <a:xfrm>
            <a:off x="311760" y="1302480"/>
            <a:ext cx="8520120" cy="425880"/>
          </a:xfrm>
          <a:prstGeom prst="rect">
            <a:avLst/>
          </a:prstGeom>
          <a:noFill/>
          <a:ln w="28440">
            <a:solidFill>
              <a:srgbClr val="98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980000"/>
                </a:solidFill>
                <a:latin typeface="Arial"/>
                <a:ea typeface="Arial"/>
              </a:rPr>
              <a:t>ulteosrv2</a:t>
            </a:r>
            <a:endParaRPr lang="en-US" sz="1600" b="0" strike="noStrike" spc="-1">
              <a:latin typeface="Arial"/>
            </a:endParaRPr>
          </a:p>
        </p:txBody>
      </p:sp>
      <p:sp>
        <p:nvSpPr>
          <p:cNvPr id="368" name="Google Shape;418;p53"/>
          <p:cNvSpPr/>
          <p:nvPr/>
        </p:nvSpPr>
        <p:spPr>
          <a:xfrm>
            <a:off x="311760" y="1832400"/>
            <a:ext cx="4202280" cy="425880"/>
          </a:xfrm>
          <a:prstGeom prst="rect">
            <a:avLst/>
          </a:prstGeom>
          <a:noFill/>
          <a:ln w="28440">
            <a:solidFill>
              <a:srgbClr val="0000FF"/>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0000FF"/>
                </a:solidFill>
                <a:latin typeface="Arial"/>
                <a:ea typeface="Arial"/>
              </a:rPr>
              <a:t>Socket 1: Intel Xeon E5-2420</a:t>
            </a:r>
            <a:endParaRPr lang="en-US" sz="1600" b="0" strike="noStrike" spc="-1">
              <a:latin typeface="Arial"/>
            </a:endParaRPr>
          </a:p>
        </p:txBody>
      </p:sp>
      <p:sp>
        <p:nvSpPr>
          <p:cNvPr id="369" name="Google Shape;419;p53"/>
          <p:cNvSpPr/>
          <p:nvPr/>
        </p:nvSpPr>
        <p:spPr>
          <a:xfrm>
            <a:off x="4629600" y="1832400"/>
            <a:ext cx="4202280" cy="425880"/>
          </a:xfrm>
          <a:prstGeom prst="rect">
            <a:avLst/>
          </a:prstGeom>
          <a:noFill/>
          <a:ln w="28440">
            <a:solidFill>
              <a:srgbClr val="0000FF"/>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0000FF"/>
                </a:solidFill>
                <a:latin typeface="Arial"/>
                <a:ea typeface="Arial"/>
              </a:rPr>
              <a:t>Socket 2: Intel Xeon E5-2420</a:t>
            </a:r>
            <a:endParaRPr lang="en-US" sz="1600" b="0" strike="noStrike" spc="-1">
              <a:latin typeface="Arial"/>
            </a:endParaRPr>
          </a:p>
        </p:txBody>
      </p:sp>
      <p:sp>
        <p:nvSpPr>
          <p:cNvPr id="370" name="Google Shape;420;p53"/>
          <p:cNvSpPr/>
          <p:nvPr/>
        </p:nvSpPr>
        <p:spPr>
          <a:xfrm>
            <a:off x="31176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71" name="Google Shape;421;p53"/>
          <p:cNvSpPr/>
          <p:nvPr/>
        </p:nvSpPr>
        <p:spPr>
          <a:xfrm>
            <a:off x="102384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72" name="Google Shape;422;p53"/>
          <p:cNvSpPr/>
          <p:nvPr/>
        </p:nvSpPr>
        <p:spPr>
          <a:xfrm>
            <a:off x="173628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73" name="Google Shape;423;p53"/>
          <p:cNvSpPr/>
          <p:nvPr/>
        </p:nvSpPr>
        <p:spPr>
          <a:xfrm>
            <a:off x="244728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74" name="Google Shape;424;p53"/>
          <p:cNvSpPr/>
          <p:nvPr/>
        </p:nvSpPr>
        <p:spPr>
          <a:xfrm>
            <a:off x="316080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75" name="Google Shape;425;p53"/>
          <p:cNvSpPr/>
          <p:nvPr/>
        </p:nvSpPr>
        <p:spPr>
          <a:xfrm>
            <a:off x="387432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76" name="Google Shape;426;p53"/>
          <p:cNvSpPr/>
          <p:nvPr/>
        </p:nvSpPr>
        <p:spPr>
          <a:xfrm>
            <a:off x="748512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77" name="Google Shape;427;p53"/>
          <p:cNvSpPr/>
          <p:nvPr/>
        </p:nvSpPr>
        <p:spPr>
          <a:xfrm>
            <a:off x="677808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78" name="Google Shape;428;p53"/>
          <p:cNvSpPr/>
          <p:nvPr/>
        </p:nvSpPr>
        <p:spPr>
          <a:xfrm>
            <a:off x="605736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79" name="Google Shape;429;p53"/>
          <p:cNvSpPr/>
          <p:nvPr/>
        </p:nvSpPr>
        <p:spPr>
          <a:xfrm>
            <a:off x="534348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80" name="Google Shape;430;p53"/>
          <p:cNvSpPr/>
          <p:nvPr/>
        </p:nvSpPr>
        <p:spPr>
          <a:xfrm>
            <a:off x="819216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81" name="Google Shape;431;p53"/>
          <p:cNvSpPr/>
          <p:nvPr/>
        </p:nvSpPr>
        <p:spPr>
          <a:xfrm>
            <a:off x="4629600" y="2362320"/>
            <a:ext cx="639720" cy="425880"/>
          </a:xfrm>
          <a:prstGeom prst="rect">
            <a:avLst/>
          </a:prstGeom>
          <a:noFill/>
          <a:ln w="28440">
            <a:solidFill>
              <a:srgbClr val="38761D"/>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38761D"/>
                </a:solidFill>
                <a:latin typeface="Arial"/>
                <a:ea typeface="Arial"/>
              </a:rPr>
              <a:t>C</a:t>
            </a:r>
            <a:endParaRPr lang="en-US" sz="1600" b="0" strike="noStrike" spc="-1">
              <a:latin typeface="Arial"/>
            </a:endParaRPr>
          </a:p>
        </p:txBody>
      </p:sp>
      <p:sp>
        <p:nvSpPr>
          <p:cNvPr id="382" name="Google Shape;432;p53"/>
          <p:cNvSpPr/>
          <p:nvPr/>
        </p:nvSpPr>
        <p:spPr>
          <a:xfrm>
            <a:off x="311760" y="3582720"/>
            <a:ext cx="8520120" cy="10054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800" b="0" strike="noStrike" spc="-1">
                <a:solidFill>
                  <a:srgbClr val="000000"/>
                </a:solidFill>
                <a:latin typeface="Arial"/>
                <a:ea typeface="Arial"/>
              </a:rPr>
              <a:t>Each chip has 6 cores (denoted </a:t>
            </a:r>
            <a:r>
              <a:rPr lang="en" sz="1800" b="1" strike="noStrike" spc="-1">
                <a:solidFill>
                  <a:srgbClr val="38761D"/>
                </a:solidFill>
                <a:latin typeface="Arial"/>
                <a:ea typeface="Arial"/>
              </a:rPr>
              <a:t>C</a:t>
            </a:r>
            <a:r>
              <a:rPr lang="en" sz="1800" b="0" strike="noStrike" spc="-1">
                <a:solidFill>
                  <a:srgbClr val="000000"/>
                </a:solidFill>
                <a:latin typeface="Arial"/>
                <a:ea typeface="Arial"/>
              </a:rPr>
              <a:t>), and each core has 2 threads (denoted </a:t>
            </a:r>
            <a:r>
              <a:rPr lang="en" sz="1800" b="1" strike="noStrike" spc="-1">
                <a:solidFill>
                  <a:srgbClr val="000000"/>
                </a:solidFill>
                <a:latin typeface="Arial"/>
                <a:ea typeface="Arial"/>
              </a:rPr>
              <a:t>T</a:t>
            </a:r>
            <a:r>
              <a:rPr lang="en" sz="1800" b="0" strike="noStrike" spc="-1">
                <a:solidFill>
                  <a:srgbClr val="000000"/>
                </a:solidFill>
                <a:latin typeface="Arial"/>
                <a:ea typeface="Arial"/>
              </a:rPr>
              <a:t>). Because ulteosrv2 has 2 computer chips, this means ulteosrv2 can handle           2 X 6 X 2 = 24 processes (aka 24 CPUs)</a:t>
            </a:r>
            <a:endParaRPr lang="en-US" sz="1800" b="0" strike="noStrike" spc="-1">
              <a:latin typeface="Arial"/>
            </a:endParaRPr>
          </a:p>
        </p:txBody>
      </p:sp>
      <p:sp>
        <p:nvSpPr>
          <p:cNvPr id="383" name="Google Shape;433;p53"/>
          <p:cNvSpPr/>
          <p:nvPr/>
        </p:nvSpPr>
        <p:spPr>
          <a:xfrm>
            <a:off x="31176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84" name="Google Shape;434;p53"/>
          <p:cNvSpPr/>
          <p:nvPr/>
        </p:nvSpPr>
        <p:spPr>
          <a:xfrm>
            <a:off x="67788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85" name="Google Shape;435;p53"/>
          <p:cNvSpPr/>
          <p:nvPr/>
        </p:nvSpPr>
        <p:spPr>
          <a:xfrm>
            <a:off x="856728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86" name="Google Shape;436;p53"/>
          <p:cNvSpPr/>
          <p:nvPr/>
        </p:nvSpPr>
        <p:spPr>
          <a:xfrm>
            <a:off x="820152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87" name="Google Shape;437;p53"/>
          <p:cNvSpPr/>
          <p:nvPr/>
        </p:nvSpPr>
        <p:spPr>
          <a:xfrm>
            <a:off x="783540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88" name="Google Shape;438;p53"/>
          <p:cNvSpPr/>
          <p:nvPr/>
        </p:nvSpPr>
        <p:spPr>
          <a:xfrm>
            <a:off x="748980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89" name="Google Shape;439;p53"/>
          <p:cNvSpPr/>
          <p:nvPr/>
        </p:nvSpPr>
        <p:spPr>
          <a:xfrm>
            <a:off x="714420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90" name="Google Shape;440;p53"/>
          <p:cNvSpPr/>
          <p:nvPr/>
        </p:nvSpPr>
        <p:spPr>
          <a:xfrm>
            <a:off x="677808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91" name="Google Shape;441;p53"/>
          <p:cNvSpPr/>
          <p:nvPr/>
        </p:nvSpPr>
        <p:spPr>
          <a:xfrm>
            <a:off x="642348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92" name="Google Shape;442;p53"/>
          <p:cNvSpPr/>
          <p:nvPr/>
        </p:nvSpPr>
        <p:spPr>
          <a:xfrm>
            <a:off x="606636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93" name="Google Shape;443;p53"/>
          <p:cNvSpPr/>
          <p:nvPr/>
        </p:nvSpPr>
        <p:spPr>
          <a:xfrm>
            <a:off x="570960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94" name="Google Shape;444;p53"/>
          <p:cNvSpPr/>
          <p:nvPr/>
        </p:nvSpPr>
        <p:spPr>
          <a:xfrm>
            <a:off x="536148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95" name="Google Shape;445;p53"/>
          <p:cNvSpPr/>
          <p:nvPr/>
        </p:nvSpPr>
        <p:spPr>
          <a:xfrm>
            <a:off x="499572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96" name="Google Shape;446;p53"/>
          <p:cNvSpPr/>
          <p:nvPr/>
        </p:nvSpPr>
        <p:spPr>
          <a:xfrm>
            <a:off x="462960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97" name="Google Shape;447;p53"/>
          <p:cNvSpPr/>
          <p:nvPr/>
        </p:nvSpPr>
        <p:spPr>
          <a:xfrm>
            <a:off x="103356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98" name="Google Shape;448;p53"/>
          <p:cNvSpPr/>
          <p:nvPr/>
        </p:nvSpPr>
        <p:spPr>
          <a:xfrm>
            <a:off x="138924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399" name="Google Shape;449;p53"/>
          <p:cNvSpPr/>
          <p:nvPr/>
        </p:nvSpPr>
        <p:spPr>
          <a:xfrm>
            <a:off x="174204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400" name="Google Shape;450;p53"/>
          <p:cNvSpPr/>
          <p:nvPr/>
        </p:nvSpPr>
        <p:spPr>
          <a:xfrm>
            <a:off x="210096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401" name="Google Shape;451;p53"/>
          <p:cNvSpPr/>
          <p:nvPr/>
        </p:nvSpPr>
        <p:spPr>
          <a:xfrm>
            <a:off x="245700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402" name="Google Shape;452;p53"/>
          <p:cNvSpPr/>
          <p:nvPr/>
        </p:nvSpPr>
        <p:spPr>
          <a:xfrm>
            <a:off x="280620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403" name="Google Shape;453;p53"/>
          <p:cNvSpPr/>
          <p:nvPr/>
        </p:nvSpPr>
        <p:spPr>
          <a:xfrm>
            <a:off x="317196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404" name="Google Shape;454;p53"/>
          <p:cNvSpPr/>
          <p:nvPr/>
        </p:nvSpPr>
        <p:spPr>
          <a:xfrm>
            <a:off x="352440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405" name="Google Shape;455;p53"/>
          <p:cNvSpPr/>
          <p:nvPr/>
        </p:nvSpPr>
        <p:spPr>
          <a:xfrm>
            <a:off x="388044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
        <p:nvSpPr>
          <p:cNvPr id="406" name="Google Shape;456;p53"/>
          <p:cNvSpPr/>
          <p:nvPr/>
        </p:nvSpPr>
        <p:spPr>
          <a:xfrm>
            <a:off x="4236120" y="2859840"/>
            <a:ext cx="273960" cy="425880"/>
          </a:xfrm>
          <a:prstGeom prst="rect">
            <a:avLst/>
          </a:prstGeom>
          <a:noFill/>
          <a:ln w="28440">
            <a:solidFill>
              <a:srgbClr val="000000"/>
            </a:solidFill>
            <a:round/>
          </a:ln>
        </p:spPr>
        <p:style>
          <a:lnRef idx="0">
            <a:scrgbClr r="0" g="0" b="0"/>
          </a:lnRef>
          <a:fillRef idx="0">
            <a:scrgbClr r="0" g="0" b="0"/>
          </a:fillRef>
          <a:effectRef idx="0">
            <a:scrgbClr r="0" g="0" b="0"/>
          </a:effectRef>
          <a:fontRef idx="minor"/>
        </p:style>
        <p:txBody>
          <a:bodyPr lIns="0" tIns="91440" rIns="0" bIns="91440" anchor="t">
            <a:spAutoFit/>
          </a:bodyPr>
          <a:lstStyle/>
          <a:p>
            <a:pPr algn="ctr">
              <a:lnSpc>
                <a:spcPct val="100000"/>
              </a:lnSpc>
              <a:buNone/>
              <a:tabLst>
                <a:tab pos="0" algn="l"/>
              </a:tabLst>
            </a:pPr>
            <a:r>
              <a:rPr lang="en" sz="1600" b="1" strike="noStrike" spc="-1">
                <a:solidFill>
                  <a:srgbClr val="000000"/>
                </a:solidFill>
                <a:latin typeface="Arial"/>
                <a:ea typeface="Arial"/>
              </a:rPr>
              <a:t>T</a:t>
            </a:r>
            <a:endParaRPr lang="en-US" sz="16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Google Shape;85;p17"/>
          <p:cNvSpPr/>
          <p:nvPr/>
        </p:nvSpPr>
        <p:spPr>
          <a:xfrm>
            <a:off x="450000" y="1824120"/>
            <a:ext cx="122112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Windows</a:t>
            </a:r>
            <a:endParaRPr lang="en-US" sz="1600" b="0" strike="noStrike" spc="-1">
              <a:latin typeface="Arial"/>
            </a:endParaRPr>
          </a:p>
        </p:txBody>
      </p:sp>
      <p:sp>
        <p:nvSpPr>
          <p:cNvPr id="179" name="Google Shape;86;p17"/>
          <p:cNvSpPr/>
          <p:nvPr/>
        </p:nvSpPr>
        <p:spPr>
          <a:xfrm>
            <a:off x="2170080" y="1824120"/>
            <a:ext cx="95508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Mac OS</a:t>
            </a:r>
            <a:endParaRPr lang="en-US" sz="1600" b="0" strike="noStrike" spc="-1">
              <a:latin typeface="Arial"/>
            </a:endParaRPr>
          </a:p>
        </p:txBody>
      </p:sp>
      <p:sp>
        <p:nvSpPr>
          <p:cNvPr id="180" name="Google Shape;87;p17"/>
          <p:cNvSpPr/>
          <p:nvPr/>
        </p:nvSpPr>
        <p:spPr>
          <a:xfrm>
            <a:off x="4757760" y="1824120"/>
            <a:ext cx="80352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Linux</a:t>
            </a:r>
            <a:endParaRPr lang="en-US" sz="1600" b="0" strike="noStrike" spc="-1">
              <a:latin typeface="Arial"/>
            </a:endParaRPr>
          </a:p>
        </p:txBody>
      </p:sp>
      <p:sp>
        <p:nvSpPr>
          <p:cNvPr id="181" name="Google Shape;88;p17"/>
          <p:cNvSpPr/>
          <p:nvPr/>
        </p:nvSpPr>
        <p:spPr>
          <a:xfrm>
            <a:off x="992880" y="407160"/>
            <a:ext cx="7157520" cy="79236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2000" b="1" strike="noStrike" spc="-1">
                <a:solidFill>
                  <a:srgbClr val="000000"/>
                </a:solidFill>
                <a:latin typeface="Arial"/>
                <a:ea typeface="Arial"/>
              </a:rPr>
              <a:t>Operating System (OS):</a:t>
            </a:r>
            <a:r>
              <a:rPr lang="en" sz="2000" b="0" strike="noStrike" spc="-1">
                <a:solidFill>
                  <a:srgbClr val="000000"/>
                </a:solidFill>
                <a:latin typeface="Arial"/>
                <a:ea typeface="Arial"/>
              </a:rPr>
              <a:t> Handles hardware-software communication. The central part of the OS is called the </a:t>
            </a:r>
            <a:r>
              <a:rPr lang="en" sz="2000" b="0" i="1" strike="noStrike" spc="-1">
                <a:solidFill>
                  <a:srgbClr val="000000"/>
                </a:solidFill>
                <a:latin typeface="Arial"/>
                <a:ea typeface="Arial"/>
              </a:rPr>
              <a:t>kernel</a:t>
            </a:r>
            <a:endParaRPr lang="en-US" sz="2000" b="0" strike="noStrike" spc="-1">
              <a:latin typeface="Arial"/>
            </a:endParaRPr>
          </a:p>
        </p:txBody>
      </p:sp>
      <p:sp>
        <p:nvSpPr>
          <p:cNvPr id="182" name="Google Shape;89;p17"/>
          <p:cNvSpPr/>
          <p:nvPr/>
        </p:nvSpPr>
        <p:spPr>
          <a:xfrm flipH="1">
            <a:off x="1060920" y="1207440"/>
            <a:ext cx="3510720" cy="61632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183" name="Google Shape;90;p17"/>
          <p:cNvSpPr/>
          <p:nvPr/>
        </p:nvSpPr>
        <p:spPr>
          <a:xfrm flipH="1">
            <a:off x="2647800" y="1207440"/>
            <a:ext cx="1923840" cy="61632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184" name="Google Shape;91;p17"/>
          <p:cNvSpPr/>
          <p:nvPr/>
        </p:nvSpPr>
        <p:spPr>
          <a:xfrm>
            <a:off x="4572000" y="1207440"/>
            <a:ext cx="587520" cy="61632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185" name="Google Shape;92;p17"/>
          <p:cNvSpPr/>
          <p:nvPr/>
        </p:nvSpPr>
        <p:spPr>
          <a:xfrm>
            <a:off x="2035800" y="1725120"/>
            <a:ext cx="3664440" cy="664200"/>
          </a:xfrm>
          <a:prstGeom prst="rect">
            <a:avLst/>
          </a:prstGeom>
          <a:noFill/>
          <a:ln w="38160">
            <a:solidFill>
              <a:srgbClr val="980000"/>
            </a:solidFill>
            <a:round/>
          </a:ln>
        </p:spPr>
        <p:style>
          <a:lnRef idx="0">
            <a:scrgbClr r="0" g="0" b="0"/>
          </a:lnRef>
          <a:fillRef idx="0">
            <a:scrgbClr r="0" g="0" b="0"/>
          </a:fillRef>
          <a:effectRef idx="0">
            <a:scrgbClr r="0" g="0" b="0"/>
          </a:effectRef>
          <a:fontRef idx="minor"/>
        </p:style>
      </p:sp>
      <p:sp>
        <p:nvSpPr>
          <p:cNvPr id="186" name="Google Shape;93;p17"/>
          <p:cNvSpPr/>
          <p:nvPr/>
        </p:nvSpPr>
        <p:spPr>
          <a:xfrm>
            <a:off x="5700600" y="1725120"/>
            <a:ext cx="1146240" cy="4258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600" b="1" strike="noStrike" spc="-1">
                <a:solidFill>
                  <a:srgbClr val="980000"/>
                </a:solidFill>
                <a:latin typeface="Arial"/>
                <a:ea typeface="Arial"/>
              </a:rPr>
              <a:t>UNIX-like</a:t>
            </a:r>
            <a:endParaRPr lang="en-US" sz="1600" b="0" strike="noStrike" spc="-1">
              <a:latin typeface="Arial"/>
            </a:endParaRPr>
          </a:p>
        </p:txBody>
      </p:sp>
      <p:sp>
        <p:nvSpPr>
          <p:cNvPr id="187" name="Google Shape;94;p17"/>
          <p:cNvSpPr/>
          <p:nvPr/>
        </p:nvSpPr>
        <p:spPr>
          <a:xfrm>
            <a:off x="2216160" y="2907360"/>
            <a:ext cx="122112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Debian</a:t>
            </a:r>
            <a:endParaRPr lang="en-US" sz="1600" b="0" strike="noStrike" spc="-1">
              <a:latin typeface="Arial"/>
            </a:endParaRPr>
          </a:p>
        </p:txBody>
      </p:sp>
      <p:sp>
        <p:nvSpPr>
          <p:cNvPr id="188" name="Google Shape;95;p17"/>
          <p:cNvSpPr/>
          <p:nvPr/>
        </p:nvSpPr>
        <p:spPr>
          <a:xfrm>
            <a:off x="3803040" y="2907360"/>
            <a:ext cx="122112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Red Hat</a:t>
            </a:r>
            <a:endParaRPr lang="en-US" sz="1600" b="0" strike="noStrike" spc="-1">
              <a:latin typeface="Arial"/>
            </a:endParaRPr>
          </a:p>
        </p:txBody>
      </p:sp>
      <p:sp>
        <p:nvSpPr>
          <p:cNvPr id="189" name="Google Shape;96;p17"/>
          <p:cNvSpPr/>
          <p:nvPr/>
        </p:nvSpPr>
        <p:spPr>
          <a:xfrm>
            <a:off x="5389920" y="2907360"/>
            <a:ext cx="122112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Ubuntu</a:t>
            </a:r>
            <a:endParaRPr lang="en-US" sz="1600" b="0" strike="noStrike" spc="-1">
              <a:latin typeface="Arial"/>
            </a:endParaRPr>
          </a:p>
        </p:txBody>
      </p:sp>
      <p:sp>
        <p:nvSpPr>
          <p:cNvPr id="190" name="Google Shape;97;p17"/>
          <p:cNvSpPr/>
          <p:nvPr/>
        </p:nvSpPr>
        <p:spPr>
          <a:xfrm>
            <a:off x="6977160" y="2907360"/>
            <a:ext cx="1221120" cy="425880"/>
          </a:xfrm>
          <a:prstGeom prst="rect">
            <a:avLst/>
          </a:prstGeom>
          <a:noFill/>
          <a:ln w="381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000000"/>
                </a:solidFill>
                <a:latin typeface="Arial"/>
                <a:ea typeface="Arial"/>
              </a:rPr>
              <a:t>CentOS</a:t>
            </a:r>
            <a:endParaRPr lang="en-US" sz="1600" b="0" strike="noStrike" spc="-1">
              <a:latin typeface="Arial"/>
            </a:endParaRPr>
          </a:p>
        </p:txBody>
      </p:sp>
      <p:sp>
        <p:nvSpPr>
          <p:cNvPr id="191" name="Google Shape;98;p17"/>
          <p:cNvSpPr/>
          <p:nvPr/>
        </p:nvSpPr>
        <p:spPr>
          <a:xfrm>
            <a:off x="2102760" y="2791440"/>
            <a:ext cx="6233760" cy="664200"/>
          </a:xfrm>
          <a:prstGeom prst="rect">
            <a:avLst/>
          </a:prstGeom>
          <a:noFill/>
          <a:ln w="38160">
            <a:solidFill>
              <a:srgbClr val="0000FF"/>
            </a:solidFill>
            <a:round/>
          </a:ln>
        </p:spPr>
        <p:style>
          <a:lnRef idx="0">
            <a:scrgbClr r="0" g="0" b="0"/>
          </a:lnRef>
          <a:fillRef idx="0">
            <a:scrgbClr r="0" g="0" b="0"/>
          </a:fillRef>
          <a:effectRef idx="0">
            <a:scrgbClr r="0" g="0" b="0"/>
          </a:effectRef>
          <a:fontRef idx="minor"/>
        </p:style>
      </p:sp>
      <p:sp>
        <p:nvSpPr>
          <p:cNvPr id="192" name="Google Shape;99;p17"/>
          <p:cNvSpPr/>
          <p:nvPr/>
        </p:nvSpPr>
        <p:spPr>
          <a:xfrm>
            <a:off x="5159880" y="3455280"/>
            <a:ext cx="3176640" cy="4258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r">
              <a:lnSpc>
                <a:spcPct val="100000"/>
              </a:lnSpc>
              <a:buNone/>
              <a:tabLst>
                <a:tab pos="0" algn="l"/>
              </a:tabLst>
            </a:pPr>
            <a:r>
              <a:rPr lang="en" sz="1600" b="1" strike="noStrike" spc="-1">
                <a:solidFill>
                  <a:srgbClr val="0000FF"/>
                </a:solidFill>
                <a:latin typeface="Arial"/>
                <a:ea typeface="Arial"/>
              </a:rPr>
              <a:t>Linux Distributions (“flavors”)</a:t>
            </a:r>
            <a:endParaRPr lang="en-US" sz="1600" b="0" strike="noStrike" spc="-1">
              <a:latin typeface="Arial"/>
            </a:endParaRPr>
          </a:p>
        </p:txBody>
      </p:sp>
      <p:sp>
        <p:nvSpPr>
          <p:cNvPr id="193" name="Google Shape;100;p17"/>
          <p:cNvSpPr/>
          <p:nvPr/>
        </p:nvSpPr>
        <p:spPr>
          <a:xfrm flipH="1">
            <a:off x="2825640" y="2255040"/>
            <a:ext cx="2332440" cy="65196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194" name="Google Shape;101;p17"/>
          <p:cNvSpPr/>
          <p:nvPr/>
        </p:nvSpPr>
        <p:spPr>
          <a:xfrm flipH="1">
            <a:off x="4412160" y="2255400"/>
            <a:ext cx="745560" cy="65196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195" name="Google Shape;102;p17"/>
          <p:cNvSpPr/>
          <p:nvPr/>
        </p:nvSpPr>
        <p:spPr>
          <a:xfrm>
            <a:off x="5159520" y="2255400"/>
            <a:ext cx="840960" cy="65196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196" name="Google Shape;103;p17"/>
          <p:cNvSpPr/>
          <p:nvPr/>
        </p:nvSpPr>
        <p:spPr>
          <a:xfrm>
            <a:off x="5159520" y="2255400"/>
            <a:ext cx="2427840" cy="65196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197" name="Google Shape;104;p17"/>
          <p:cNvSpPr/>
          <p:nvPr/>
        </p:nvSpPr>
        <p:spPr>
          <a:xfrm>
            <a:off x="205200" y="3954960"/>
            <a:ext cx="8732880" cy="9126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marL="457200" indent="-330120">
              <a:lnSpc>
                <a:spcPct val="100000"/>
              </a:lnSpc>
              <a:buClr>
                <a:srgbClr val="000000"/>
              </a:buClr>
              <a:buFont typeface="Arial"/>
              <a:buChar char="●"/>
            </a:pPr>
            <a:r>
              <a:rPr lang="en" sz="1600" b="0" strike="noStrike" spc="-1">
                <a:solidFill>
                  <a:srgbClr val="000000"/>
                </a:solidFill>
                <a:latin typeface="Arial"/>
                <a:ea typeface="Arial"/>
              </a:rPr>
              <a:t>Linux is a popular choice for supercomputers (e.g., PSU Roar, NCAR Cheyenne)</a:t>
            </a:r>
            <a:endParaRPr lang="en-US" sz="1600" b="0" strike="noStrike" spc="-1">
              <a:latin typeface="Arial"/>
            </a:endParaRPr>
          </a:p>
          <a:p>
            <a:pPr marL="457200" indent="-330120">
              <a:lnSpc>
                <a:spcPct val="100000"/>
              </a:lnSpc>
              <a:buClr>
                <a:srgbClr val="000000"/>
              </a:buClr>
              <a:buFont typeface="Arial"/>
              <a:buChar char="●"/>
            </a:pPr>
            <a:r>
              <a:rPr lang="en" sz="1600" b="0" strike="noStrike" spc="-1">
                <a:solidFill>
                  <a:srgbClr val="000000"/>
                </a:solidFill>
                <a:latin typeface="Arial"/>
                <a:ea typeface="Arial"/>
              </a:rPr>
              <a:t>One of the benefits of Linux is that it is </a:t>
            </a:r>
            <a:r>
              <a:rPr lang="en" sz="1600" b="0" i="1" strike="noStrike" spc="-1">
                <a:solidFill>
                  <a:srgbClr val="000000"/>
                </a:solidFill>
                <a:latin typeface="Arial"/>
                <a:ea typeface="Arial"/>
              </a:rPr>
              <a:t>open source</a:t>
            </a:r>
            <a:r>
              <a:rPr lang="en" sz="1600" b="0" strike="noStrike" spc="-1">
                <a:solidFill>
                  <a:srgbClr val="000000"/>
                </a:solidFill>
                <a:latin typeface="Arial"/>
                <a:ea typeface="Arial"/>
              </a:rPr>
              <a:t>, which means the kernel is free and people can tinker with it</a:t>
            </a:r>
            <a:endParaRPr lang="en-US" sz="16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85"/>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18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191"/>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1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PlaceHolder 1"/>
          <p:cNvSpPr>
            <a:spLocks noGrp="1"/>
          </p:cNvSpPr>
          <p:nvPr>
            <p:ph type="title"/>
          </p:nvPr>
        </p:nvSpPr>
        <p:spPr>
          <a:xfrm>
            <a:off x="311760" y="29268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Some Computer Jargon</a:t>
            </a:r>
            <a:endParaRPr lang="en-US" sz="2800" b="0" strike="noStrike" spc="-1">
              <a:solidFill>
                <a:srgbClr val="000000"/>
              </a:solidFill>
              <a:latin typeface="Arial"/>
            </a:endParaRPr>
          </a:p>
        </p:txBody>
      </p:sp>
      <p:sp>
        <p:nvSpPr>
          <p:cNvPr id="199" name="PlaceHolder 2"/>
          <p:cNvSpPr>
            <a:spLocks noGrp="1"/>
          </p:cNvSpPr>
          <p:nvPr>
            <p:ph/>
          </p:nvPr>
        </p:nvSpPr>
        <p:spPr>
          <a:xfrm>
            <a:off x="311760" y="847800"/>
            <a:ext cx="8520120" cy="4117680"/>
          </a:xfrm>
          <a:prstGeom prst="rect">
            <a:avLst/>
          </a:prstGeom>
          <a:noFill/>
          <a:ln w="0">
            <a:noFill/>
          </a:ln>
        </p:spPr>
        <p:txBody>
          <a:bodyPr tIns="91440" bIns="91440" anchor="t">
            <a:noAutofit/>
          </a:bodyPr>
          <a:lstStyle/>
          <a:p>
            <a:pPr marL="457200" indent="-343080">
              <a:lnSpc>
                <a:spcPct val="115000"/>
              </a:lnSpc>
              <a:buClr>
                <a:srgbClr val="000000"/>
              </a:buClr>
              <a:buFont typeface="Arial"/>
              <a:buChar char="●"/>
            </a:pPr>
            <a:r>
              <a:rPr lang="en" sz="1800" b="1" strike="noStrike" spc="-1">
                <a:solidFill>
                  <a:srgbClr val="000000"/>
                </a:solidFill>
                <a:latin typeface="Arial"/>
                <a:ea typeface="Arial"/>
              </a:rPr>
              <a:t>Server:</a:t>
            </a:r>
            <a:r>
              <a:rPr lang="en" sz="1800" b="0" strike="noStrike" spc="-1">
                <a:solidFill>
                  <a:srgbClr val="000000"/>
                </a:solidFill>
                <a:latin typeface="Arial"/>
                <a:ea typeface="Arial"/>
              </a:rPr>
              <a:t> Any device (e.g., computer) that processes requests made by clients</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Ex) Web servers deliver website information to users when surfing the internet</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Ex) Cloud servers are remote computers that can be accessed over the internet</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Cluster:</a:t>
            </a:r>
            <a:r>
              <a:rPr lang="en" sz="1800" b="0" strike="noStrike" spc="-1">
                <a:solidFill>
                  <a:srgbClr val="000000"/>
                </a:solidFill>
                <a:latin typeface="Arial"/>
                <a:ea typeface="Arial"/>
              </a:rPr>
              <a:t> A collection of computers used to perform computationally-intensive tasks</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Ex) NCAR Cheyenne supercomputer</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Node: </a:t>
            </a:r>
            <a:r>
              <a:rPr lang="en" sz="1800" b="0" strike="noStrike" spc="-1">
                <a:solidFill>
                  <a:srgbClr val="000000"/>
                </a:solidFill>
                <a:latin typeface="Arial"/>
                <a:ea typeface="Arial"/>
              </a:rPr>
              <a:t>A single device in a larger network (e.g., server, printer, desktop)</a:t>
            </a:r>
            <a:endParaRPr lang="en-US" sz="18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Central Processing Unit (CPU):</a:t>
            </a:r>
            <a:r>
              <a:rPr lang="en" sz="1800" b="0" strike="noStrike" spc="-1">
                <a:solidFill>
                  <a:srgbClr val="000000"/>
                </a:solidFill>
                <a:latin typeface="Arial"/>
                <a:ea typeface="Arial"/>
              </a:rPr>
              <a:t> Can refer to the computer chip (e.g., Intel i7) or the number of cores (each core can handle one process)</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“Core,” “CPU,” and “processor” tend to be used interchangeably</a:t>
            </a:r>
            <a:endParaRPr lang="en-US" sz="14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See slides at the end of this presentation for a deeper dive on this topic</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Parallelization:</a:t>
            </a:r>
            <a:r>
              <a:rPr lang="en" sz="1800" b="0" strike="noStrike" spc="-1">
                <a:solidFill>
                  <a:srgbClr val="000000"/>
                </a:solidFill>
                <a:latin typeface="Arial"/>
                <a:ea typeface="Arial"/>
              </a:rPr>
              <a:t> Dividing a task between multiple cores for increased efficiency</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“Using a comb instead of a toothpick to comb your hair”</a:t>
            </a:r>
            <a:endParaRPr lang="en-US" sz="1400" b="0" strike="noStrike" spc="-1">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Google Shape;115;p19"/>
          <p:cNvSpPr/>
          <p:nvPr/>
        </p:nvSpPr>
        <p:spPr>
          <a:xfrm>
            <a:off x="718200" y="1408320"/>
            <a:ext cx="68544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lethe</a:t>
            </a:r>
            <a:endParaRPr lang="en-US" sz="1600" b="0" strike="noStrike" spc="-1">
              <a:latin typeface="Arial"/>
            </a:endParaRPr>
          </a:p>
        </p:txBody>
      </p:sp>
      <p:sp>
        <p:nvSpPr>
          <p:cNvPr id="201" name="Google Shape;116;p19"/>
          <p:cNvSpPr/>
          <p:nvPr/>
        </p:nvSpPr>
        <p:spPr>
          <a:xfrm>
            <a:off x="2905560" y="1408320"/>
            <a:ext cx="54072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rita</a:t>
            </a:r>
            <a:endParaRPr lang="en-US" sz="1600" b="0" strike="noStrike" spc="-1">
              <a:latin typeface="Arial"/>
            </a:endParaRPr>
          </a:p>
        </p:txBody>
      </p:sp>
      <p:sp>
        <p:nvSpPr>
          <p:cNvPr id="202" name="Google Shape;117;p19"/>
          <p:cNvSpPr/>
          <p:nvPr/>
        </p:nvSpPr>
        <p:spPr>
          <a:xfrm>
            <a:off x="5936400" y="1408320"/>
            <a:ext cx="79848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home</a:t>
            </a:r>
            <a:endParaRPr lang="en-US" sz="1600" b="0" strike="noStrike" spc="-1">
              <a:latin typeface="Arial"/>
            </a:endParaRPr>
          </a:p>
        </p:txBody>
      </p:sp>
      <p:sp>
        <p:nvSpPr>
          <p:cNvPr id="203" name="Google Shape;118;p19"/>
          <p:cNvSpPr/>
          <p:nvPr/>
        </p:nvSpPr>
        <p:spPr>
          <a:xfrm>
            <a:off x="4948560" y="1408320"/>
            <a:ext cx="68544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twist</a:t>
            </a:r>
            <a:endParaRPr lang="en-US" sz="1600" b="0" strike="noStrike" spc="-1">
              <a:latin typeface="Arial"/>
            </a:endParaRPr>
          </a:p>
        </p:txBody>
      </p:sp>
      <p:sp>
        <p:nvSpPr>
          <p:cNvPr id="204" name="Google Shape;119;p19"/>
          <p:cNvSpPr/>
          <p:nvPr/>
        </p:nvSpPr>
        <p:spPr>
          <a:xfrm>
            <a:off x="3724920" y="1408320"/>
            <a:ext cx="92124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graupel</a:t>
            </a:r>
            <a:endParaRPr lang="en-US" sz="1600" b="0" strike="noStrike" spc="-1">
              <a:latin typeface="Arial"/>
            </a:endParaRPr>
          </a:p>
        </p:txBody>
      </p:sp>
      <p:sp>
        <p:nvSpPr>
          <p:cNvPr id="205" name="Google Shape;120;p19"/>
          <p:cNvSpPr/>
          <p:nvPr/>
        </p:nvSpPr>
        <p:spPr>
          <a:xfrm>
            <a:off x="6954480" y="1408320"/>
            <a:ext cx="2014200" cy="4258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600" b="0" strike="noStrike" spc="-1">
                <a:solidFill>
                  <a:srgbClr val="000000"/>
                </a:solidFill>
                <a:latin typeface="Arial"/>
                <a:ea typeface="Arial"/>
              </a:rPr>
              <a:t>And so on...</a:t>
            </a:r>
            <a:endParaRPr lang="en-US" sz="1600" b="0" strike="noStrike" spc="-1">
              <a:latin typeface="Arial"/>
            </a:endParaRPr>
          </a:p>
        </p:txBody>
      </p:sp>
      <p:sp>
        <p:nvSpPr>
          <p:cNvPr id="206" name="Google Shape;121;p19"/>
          <p:cNvSpPr/>
          <p:nvPr/>
        </p:nvSpPr>
        <p:spPr>
          <a:xfrm>
            <a:off x="2830680" y="382320"/>
            <a:ext cx="3482280" cy="48744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2000" b="0" strike="noStrike" spc="-1">
                <a:solidFill>
                  <a:srgbClr val="000000"/>
                </a:solidFill>
                <a:latin typeface="Arial"/>
                <a:ea typeface="Arial"/>
              </a:rPr>
              <a:t>PSU METEO Linux Network</a:t>
            </a:r>
            <a:endParaRPr lang="en-US" sz="2000" b="0" strike="noStrike" spc="-1">
              <a:latin typeface="Arial"/>
            </a:endParaRPr>
          </a:p>
        </p:txBody>
      </p:sp>
      <p:sp>
        <p:nvSpPr>
          <p:cNvPr id="207" name="Google Shape;122;p19"/>
          <p:cNvSpPr/>
          <p:nvPr/>
        </p:nvSpPr>
        <p:spPr>
          <a:xfrm flipH="1">
            <a:off x="1061280" y="874800"/>
            <a:ext cx="3510720" cy="53352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208" name="Google Shape;123;p19"/>
          <p:cNvSpPr/>
          <p:nvPr/>
        </p:nvSpPr>
        <p:spPr>
          <a:xfrm flipH="1">
            <a:off x="3176280" y="874800"/>
            <a:ext cx="1395360" cy="53352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209" name="Google Shape;124;p19"/>
          <p:cNvSpPr/>
          <p:nvPr/>
        </p:nvSpPr>
        <p:spPr>
          <a:xfrm flipH="1">
            <a:off x="4186080" y="874800"/>
            <a:ext cx="385920" cy="53352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210" name="Google Shape;125;p19"/>
          <p:cNvSpPr/>
          <p:nvPr/>
        </p:nvSpPr>
        <p:spPr>
          <a:xfrm>
            <a:off x="4572000" y="874800"/>
            <a:ext cx="718920" cy="53352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211" name="Google Shape;126;p19"/>
          <p:cNvSpPr/>
          <p:nvPr/>
        </p:nvSpPr>
        <p:spPr>
          <a:xfrm>
            <a:off x="4572000" y="874800"/>
            <a:ext cx="1763640" cy="53352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212" name="Google Shape;127;p19"/>
          <p:cNvSpPr/>
          <p:nvPr/>
        </p:nvSpPr>
        <p:spPr>
          <a:xfrm>
            <a:off x="578520" y="1296720"/>
            <a:ext cx="7715160" cy="664200"/>
          </a:xfrm>
          <a:prstGeom prst="rect">
            <a:avLst/>
          </a:prstGeom>
          <a:noFill/>
          <a:ln w="28440">
            <a:solidFill>
              <a:srgbClr val="980000"/>
            </a:solidFill>
            <a:round/>
          </a:ln>
        </p:spPr>
        <p:style>
          <a:lnRef idx="0">
            <a:scrgbClr r="0" g="0" b="0"/>
          </a:lnRef>
          <a:fillRef idx="0">
            <a:scrgbClr r="0" g="0" b="0"/>
          </a:fillRef>
          <a:effectRef idx="0">
            <a:scrgbClr r="0" g="0" b="0"/>
          </a:effectRef>
          <a:fontRef idx="minor"/>
        </p:style>
      </p:sp>
      <p:sp>
        <p:nvSpPr>
          <p:cNvPr id="213" name="Google Shape;128;p19"/>
          <p:cNvSpPr/>
          <p:nvPr/>
        </p:nvSpPr>
        <p:spPr>
          <a:xfrm>
            <a:off x="578520" y="1961280"/>
            <a:ext cx="3428640" cy="6692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600" b="1" strike="noStrike" spc="-1">
                <a:solidFill>
                  <a:srgbClr val="980000"/>
                </a:solidFill>
                <a:latin typeface="Arial"/>
                <a:ea typeface="Arial"/>
              </a:rPr>
              <a:t>Different servers (most research groups have their own servers)</a:t>
            </a:r>
            <a:endParaRPr lang="en-US" sz="1600" b="0" strike="noStrike" spc="-1">
              <a:latin typeface="Arial"/>
            </a:endParaRPr>
          </a:p>
        </p:txBody>
      </p:sp>
      <p:sp>
        <p:nvSpPr>
          <p:cNvPr id="214" name="Google Shape;129;p19"/>
          <p:cNvSpPr/>
          <p:nvPr/>
        </p:nvSpPr>
        <p:spPr>
          <a:xfrm>
            <a:off x="5936400" y="2382840"/>
            <a:ext cx="79848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meteo</a:t>
            </a:r>
            <a:endParaRPr lang="en-US" sz="1600" b="0" strike="noStrike" spc="-1">
              <a:latin typeface="Arial"/>
            </a:endParaRPr>
          </a:p>
        </p:txBody>
      </p:sp>
      <p:sp>
        <p:nvSpPr>
          <p:cNvPr id="215" name="Google Shape;130;p19"/>
          <p:cNvSpPr/>
          <p:nvPr/>
        </p:nvSpPr>
        <p:spPr>
          <a:xfrm>
            <a:off x="6637680" y="3235680"/>
            <a:ext cx="79848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cnl18</a:t>
            </a:r>
            <a:endParaRPr lang="en-US" sz="1600" b="0" strike="noStrike" spc="-1">
              <a:latin typeface="Arial"/>
            </a:endParaRPr>
          </a:p>
        </p:txBody>
      </p:sp>
      <p:sp>
        <p:nvSpPr>
          <p:cNvPr id="216" name="Google Shape;131;p19"/>
          <p:cNvSpPr/>
          <p:nvPr/>
        </p:nvSpPr>
        <p:spPr>
          <a:xfrm>
            <a:off x="5376600" y="3235680"/>
            <a:ext cx="100332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pmm116</a:t>
            </a:r>
            <a:endParaRPr lang="en-US" sz="1600" b="0" strike="noStrike" spc="-1">
              <a:latin typeface="Arial"/>
            </a:endParaRPr>
          </a:p>
        </p:txBody>
      </p:sp>
      <p:sp>
        <p:nvSpPr>
          <p:cNvPr id="217" name="Google Shape;132;p19"/>
          <p:cNvSpPr/>
          <p:nvPr/>
        </p:nvSpPr>
        <p:spPr>
          <a:xfrm>
            <a:off x="3949200" y="3235680"/>
            <a:ext cx="117000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sfm5282</a:t>
            </a:r>
            <a:endParaRPr lang="en-US" sz="1600" b="0" strike="noStrike" spc="-1">
              <a:latin typeface="Arial"/>
            </a:endParaRPr>
          </a:p>
        </p:txBody>
      </p:sp>
      <p:sp>
        <p:nvSpPr>
          <p:cNvPr id="218" name="Google Shape;133;p19"/>
          <p:cNvSpPr/>
          <p:nvPr/>
        </p:nvSpPr>
        <p:spPr>
          <a:xfrm>
            <a:off x="1693800" y="1408320"/>
            <a:ext cx="921240" cy="425880"/>
          </a:xfrm>
          <a:prstGeom prst="rect">
            <a:avLst/>
          </a:prstGeom>
          <a:noFill/>
          <a:ln w="9360">
            <a:solidFill>
              <a:srgbClr val="000000"/>
            </a:solidFill>
            <a:round/>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0" strike="noStrike" spc="-1">
                <a:solidFill>
                  <a:srgbClr val="000000"/>
                </a:solidFill>
                <a:latin typeface="Arial"/>
                <a:ea typeface="Arial"/>
              </a:rPr>
              <a:t>charney</a:t>
            </a:r>
            <a:endParaRPr lang="en-US" sz="1600" b="0" strike="noStrike" spc="-1">
              <a:latin typeface="Arial"/>
            </a:endParaRPr>
          </a:p>
        </p:txBody>
      </p:sp>
      <p:sp>
        <p:nvSpPr>
          <p:cNvPr id="219" name="Google Shape;134;p19"/>
          <p:cNvSpPr/>
          <p:nvPr/>
        </p:nvSpPr>
        <p:spPr>
          <a:xfrm flipH="1">
            <a:off x="2153520" y="874800"/>
            <a:ext cx="2416680" cy="53352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220" name="Google Shape;135;p19"/>
          <p:cNvSpPr/>
          <p:nvPr/>
        </p:nvSpPr>
        <p:spPr>
          <a:xfrm>
            <a:off x="6336000" y="1839600"/>
            <a:ext cx="360" cy="54288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221" name="Google Shape;136;p19"/>
          <p:cNvSpPr/>
          <p:nvPr/>
        </p:nvSpPr>
        <p:spPr>
          <a:xfrm flipH="1">
            <a:off x="5877360" y="2814120"/>
            <a:ext cx="456840" cy="42156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222" name="Google Shape;137;p19"/>
          <p:cNvSpPr/>
          <p:nvPr/>
        </p:nvSpPr>
        <p:spPr>
          <a:xfrm flipH="1">
            <a:off x="4532760" y="2814120"/>
            <a:ext cx="1801080" cy="42156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223" name="Google Shape;138;p19"/>
          <p:cNvSpPr/>
          <p:nvPr/>
        </p:nvSpPr>
        <p:spPr>
          <a:xfrm>
            <a:off x="6336000" y="2814120"/>
            <a:ext cx="700920" cy="421560"/>
          </a:xfrm>
          <a:custGeom>
            <a:avLst/>
            <a:gdLst/>
            <a:ahLst/>
            <a:cxnLst/>
            <a:rect l="l" t="t" r="r" b="b"/>
            <a:pathLst>
              <a:path w="21600" h="21600">
                <a:moveTo>
                  <a:pt x="0" y="0"/>
                </a:moveTo>
                <a:lnTo>
                  <a:pt x="21600" y="21600"/>
                </a:lnTo>
              </a:path>
            </a:pathLst>
          </a:custGeom>
          <a:noFill/>
          <a:ln w="28440">
            <a:solidFill>
              <a:srgbClr val="000000"/>
            </a:solidFill>
            <a:round/>
            <a:tailEnd type="triangle" w="med" len="med"/>
          </a:ln>
        </p:spPr>
        <p:style>
          <a:lnRef idx="0">
            <a:scrgbClr r="0" g="0" b="0"/>
          </a:lnRef>
          <a:fillRef idx="0">
            <a:scrgbClr r="0" g="0" b="0"/>
          </a:fillRef>
          <a:effectRef idx="0">
            <a:scrgbClr r="0" g="0" b="0"/>
          </a:effectRef>
          <a:fontRef idx="minor"/>
        </p:style>
      </p:sp>
      <p:sp>
        <p:nvSpPr>
          <p:cNvPr id="224" name="Google Shape;139;p19"/>
          <p:cNvSpPr/>
          <p:nvPr/>
        </p:nvSpPr>
        <p:spPr>
          <a:xfrm>
            <a:off x="7573320" y="3235680"/>
            <a:ext cx="1395360" cy="4258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600" b="0" strike="noStrike" spc="-1">
                <a:solidFill>
                  <a:srgbClr val="000000"/>
                </a:solidFill>
                <a:latin typeface="Arial"/>
                <a:ea typeface="Arial"/>
              </a:rPr>
              <a:t>And so on...</a:t>
            </a:r>
            <a:endParaRPr lang="en-US" sz="1600" b="0" strike="noStrike" spc="-1">
              <a:latin typeface="Arial"/>
            </a:endParaRPr>
          </a:p>
        </p:txBody>
      </p:sp>
      <p:sp>
        <p:nvSpPr>
          <p:cNvPr id="225" name="Google Shape;140;p19"/>
          <p:cNvSpPr/>
          <p:nvPr/>
        </p:nvSpPr>
        <p:spPr>
          <a:xfrm>
            <a:off x="3804120" y="3119040"/>
            <a:ext cx="5164560" cy="664200"/>
          </a:xfrm>
          <a:prstGeom prst="rect">
            <a:avLst/>
          </a:prstGeom>
          <a:noFill/>
          <a:ln w="28440">
            <a:solidFill>
              <a:srgbClr val="0000FF"/>
            </a:solidFill>
            <a:round/>
          </a:ln>
        </p:spPr>
        <p:style>
          <a:lnRef idx="0">
            <a:scrgbClr r="0" g="0" b="0"/>
          </a:lnRef>
          <a:fillRef idx="0">
            <a:scrgbClr r="0" g="0" b="0"/>
          </a:fillRef>
          <a:effectRef idx="0">
            <a:scrgbClr r="0" g="0" b="0"/>
          </a:effectRef>
          <a:fontRef idx="minor"/>
        </p:style>
      </p:sp>
      <p:sp>
        <p:nvSpPr>
          <p:cNvPr id="226" name="Google Shape;141;p19"/>
          <p:cNvSpPr/>
          <p:nvPr/>
        </p:nvSpPr>
        <p:spPr>
          <a:xfrm>
            <a:off x="3816720" y="3788280"/>
            <a:ext cx="4123440" cy="6692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600" b="1" strike="noStrike" spc="-1">
                <a:solidFill>
                  <a:srgbClr val="0000FF"/>
                </a:solidFill>
                <a:latin typeface="Arial"/>
                <a:ea typeface="Arial"/>
              </a:rPr>
              <a:t>Each user has their own space in home (~40 GB limit)</a:t>
            </a:r>
            <a:endParaRPr lang="en-US" sz="1600" b="0" strike="noStrike" spc="-1">
              <a:latin typeface="Arial"/>
            </a:endParaRPr>
          </a:p>
        </p:txBody>
      </p:sp>
      <p:sp>
        <p:nvSpPr>
          <p:cNvPr id="227" name="Google Shape;142;p19"/>
          <p:cNvSpPr/>
          <p:nvPr/>
        </p:nvSpPr>
        <p:spPr>
          <a:xfrm>
            <a:off x="278640" y="2697840"/>
            <a:ext cx="3364560" cy="1399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000000"/>
                </a:solidFill>
                <a:latin typeface="Arial"/>
                <a:ea typeface="Arial"/>
              </a:rPr>
              <a:t>In addition to the space allotted on home, students typically have large amounts of space on their research group’s server as well</a:t>
            </a:r>
            <a:endParaRPr lang="en-US" sz="1600" b="0" strike="noStrike" spc="-1">
              <a:latin typeface="Arial"/>
            </a:endParaRPr>
          </a:p>
        </p:txBody>
      </p:sp>
      <p:sp>
        <p:nvSpPr>
          <p:cNvPr id="228" name="Google Shape;143;p19"/>
          <p:cNvSpPr/>
          <p:nvPr/>
        </p:nvSpPr>
        <p:spPr>
          <a:xfrm>
            <a:off x="278640" y="4233960"/>
            <a:ext cx="3364560" cy="6692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00000"/>
              </a:lnSpc>
              <a:buNone/>
              <a:tabLst>
                <a:tab pos="0" algn="l"/>
              </a:tabLst>
            </a:pPr>
            <a:r>
              <a:rPr lang="en" sz="1600" b="1" strike="noStrike" spc="-1">
                <a:solidFill>
                  <a:srgbClr val="000000"/>
                </a:solidFill>
                <a:latin typeface="Arial"/>
                <a:ea typeface="Arial"/>
              </a:rPr>
              <a:t>PSU METEO servers live on the sixth floor in a sealed room</a:t>
            </a:r>
            <a:endParaRPr lang="en-US" sz="16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12"/>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2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225"/>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2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2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2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GUI vs. CLI</a:t>
            </a:r>
            <a:endParaRPr lang="en-US" sz="2800" b="0" strike="noStrike" spc="-1">
              <a:solidFill>
                <a:srgbClr val="000000"/>
              </a:solidFill>
              <a:latin typeface="Arial"/>
            </a:endParaRPr>
          </a:p>
        </p:txBody>
      </p:sp>
      <p:pic>
        <p:nvPicPr>
          <p:cNvPr id="230" name="Google Shape;149;p20"/>
          <p:cNvPicPr/>
          <p:nvPr/>
        </p:nvPicPr>
        <p:blipFill>
          <a:blip r:embed="rId3"/>
          <a:stretch/>
        </p:blipFill>
        <p:spPr>
          <a:xfrm>
            <a:off x="5164920" y="1229400"/>
            <a:ext cx="3397680" cy="1924200"/>
          </a:xfrm>
          <a:prstGeom prst="rect">
            <a:avLst/>
          </a:prstGeom>
          <a:ln w="0">
            <a:noFill/>
          </a:ln>
        </p:spPr>
      </p:pic>
      <p:pic>
        <p:nvPicPr>
          <p:cNvPr id="231" name="Google Shape;150;p20"/>
          <p:cNvPicPr/>
          <p:nvPr/>
        </p:nvPicPr>
        <p:blipFill>
          <a:blip r:embed="rId4"/>
          <a:stretch/>
        </p:blipFill>
        <p:spPr>
          <a:xfrm>
            <a:off x="984600" y="1017720"/>
            <a:ext cx="3129840" cy="2347200"/>
          </a:xfrm>
          <a:prstGeom prst="rect">
            <a:avLst/>
          </a:prstGeom>
          <a:ln w="0">
            <a:noFill/>
          </a:ln>
        </p:spPr>
      </p:pic>
      <p:sp>
        <p:nvSpPr>
          <p:cNvPr id="232" name="Google Shape;151;p20"/>
          <p:cNvSpPr/>
          <p:nvPr/>
        </p:nvSpPr>
        <p:spPr>
          <a:xfrm>
            <a:off x="2894400" y="3365280"/>
            <a:ext cx="1220040" cy="183240"/>
          </a:xfrm>
          <a:prstGeom prst="rect">
            <a:avLst/>
          </a:prstGeom>
          <a:noFill/>
          <a:ln w="0">
            <a:noFill/>
          </a:ln>
        </p:spPr>
        <p:style>
          <a:lnRef idx="0">
            <a:scrgbClr r="0" g="0" b="0"/>
          </a:lnRef>
          <a:fillRef idx="0">
            <a:scrgbClr r="0" g="0" b="0"/>
          </a:fillRef>
          <a:effectRef idx="0">
            <a:scrgbClr r="0" g="0" b="0"/>
          </a:effectRef>
          <a:fontRef idx="minor"/>
        </p:style>
        <p:txBody>
          <a:bodyPr tIns="92160" bIns="92160" anchor="t">
            <a:spAutoFit/>
          </a:bodyPr>
          <a:lstStyle/>
          <a:p>
            <a:pPr>
              <a:lnSpc>
                <a:spcPct val="100000"/>
              </a:lnSpc>
              <a:buNone/>
              <a:tabLst>
                <a:tab pos="0" algn="l"/>
              </a:tabLst>
            </a:pPr>
            <a:r>
              <a:rPr lang="en" sz="600" b="0" u="sng" strike="noStrike" spc="-1">
                <a:solidFill>
                  <a:srgbClr val="0097A7"/>
                </a:solidFill>
                <a:uFillTx/>
                <a:latin typeface="Arial"/>
                <a:ea typeface="Arial"/>
                <a:hlinkClick r:id="rId5"/>
              </a:rPr>
              <a:t>http://i.imgur.com/JqoHi81.jpg</a:t>
            </a:r>
            <a:r>
              <a:rPr lang="en" sz="600" b="0" strike="noStrike" spc="-1">
                <a:solidFill>
                  <a:srgbClr val="000000"/>
                </a:solidFill>
                <a:latin typeface="Arial"/>
                <a:ea typeface="Arial"/>
              </a:rPr>
              <a:t> </a:t>
            </a:r>
            <a:endParaRPr lang="en-US" sz="600" b="0" strike="noStrike" spc="-1">
              <a:latin typeface="Arial"/>
            </a:endParaRPr>
          </a:p>
        </p:txBody>
      </p:sp>
      <p:sp>
        <p:nvSpPr>
          <p:cNvPr id="233" name="Google Shape;152;p20"/>
          <p:cNvSpPr/>
          <p:nvPr/>
        </p:nvSpPr>
        <p:spPr>
          <a:xfrm>
            <a:off x="5991120" y="3153960"/>
            <a:ext cx="2571480" cy="183240"/>
          </a:xfrm>
          <a:prstGeom prst="rect">
            <a:avLst/>
          </a:prstGeom>
          <a:noFill/>
          <a:ln w="0">
            <a:noFill/>
          </a:ln>
        </p:spPr>
        <p:style>
          <a:lnRef idx="0">
            <a:scrgbClr r="0" g="0" b="0"/>
          </a:lnRef>
          <a:fillRef idx="0">
            <a:scrgbClr r="0" g="0" b="0"/>
          </a:fillRef>
          <a:effectRef idx="0">
            <a:scrgbClr r="0" g="0" b="0"/>
          </a:effectRef>
          <a:fontRef idx="minor"/>
        </p:style>
        <p:txBody>
          <a:bodyPr tIns="92160" bIns="92160" anchor="t">
            <a:spAutoFit/>
          </a:bodyPr>
          <a:lstStyle/>
          <a:p>
            <a:pPr>
              <a:lnSpc>
                <a:spcPct val="100000"/>
              </a:lnSpc>
              <a:buNone/>
              <a:tabLst>
                <a:tab pos="0" algn="l"/>
              </a:tabLst>
            </a:pPr>
            <a:r>
              <a:rPr lang="en" sz="600" b="0" u="sng" strike="noStrike" spc="-1">
                <a:solidFill>
                  <a:srgbClr val="0097A7"/>
                </a:solidFill>
                <a:uFillTx/>
                <a:latin typeface="Arial"/>
                <a:ea typeface="Arial"/>
                <a:hlinkClick r:id="rId6"/>
              </a:rPr>
              <a:t>https://hackernoon.com/hn-images/1*2Pw7--evUBCs5IJVTuqI2A.png</a:t>
            </a:r>
            <a:r>
              <a:rPr lang="en" sz="600" b="0" strike="noStrike" spc="-1">
                <a:solidFill>
                  <a:srgbClr val="000000"/>
                </a:solidFill>
                <a:latin typeface="Arial"/>
                <a:ea typeface="Arial"/>
              </a:rPr>
              <a:t> </a:t>
            </a:r>
            <a:endParaRPr lang="en-US" sz="600" b="0" strike="noStrike" spc="-1">
              <a:latin typeface="Arial"/>
            </a:endParaRPr>
          </a:p>
        </p:txBody>
      </p:sp>
      <p:sp>
        <p:nvSpPr>
          <p:cNvPr id="234" name="Google Shape;153;p20"/>
          <p:cNvSpPr/>
          <p:nvPr/>
        </p:nvSpPr>
        <p:spPr>
          <a:xfrm>
            <a:off x="483480" y="3631320"/>
            <a:ext cx="4132440" cy="11559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600" b="1" strike="noStrike" spc="-1">
                <a:solidFill>
                  <a:srgbClr val="000000"/>
                </a:solidFill>
                <a:latin typeface="Arial"/>
                <a:ea typeface="Arial"/>
              </a:rPr>
              <a:t>Graphical User Interface</a:t>
            </a:r>
            <a:r>
              <a:rPr lang="en" sz="1600" b="0" strike="noStrike" spc="-1">
                <a:solidFill>
                  <a:srgbClr val="000000"/>
                </a:solidFill>
                <a:latin typeface="Arial"/>
                <a:ea typeface="Arial"/>
              </a:rPr>
              <a:t>: User interacts with computer using graphics. Often </a:t>
            </a:r>
            <a:r>
              <a:rPr lang="en" sz="1600" b="1" strike="noStrike" spc="-1">
                <a:solidFill>
                  <a:srgbClr val="980000"/>
                </a:solidFill>
                <a:latin typeface="Arial"/>
                <a:ea typeface="Arial"/>
              </a:rPr>
              <a:t>more user friendly</a:t>
            </a:r>
            <a:r>
              <a:rPr lang="en" sz="1600" b="0" strike="noStrike" spc="-1">
                <a:solidFill>
                  <a:srgbClr val="000000"/>
                </a:solidFill>
                <a:latin typeface="Arial"/>
                <a:ea typeface="Arial"/>
              </a:rPr>
              <a:t>, but generally </a:t>
            </a:r>
            <a:r>
              <a:rPr lang="en" sz="1600" b="1" strike="noStrike" spc="-1">
                <a:solidFill>
                  <a:srgbClr val="0000FF"/>
                </a:solidFill>
                <a:latin typeface="Arial"/>
                <a:ea typeface="Arial"/>
              </a:rPr>
              <a:t>slower</a:t>
            </a:r>
            <a:r>
              <a:rPr lang="en" sz="1600" b="0" strike="noStrike" spc="-1">
                <a:solidFill>
                  <a:srgbClr val="000000"/>
                </a:solidFill>
                <a:latin typeface="Arial"/>
                <a:ea typeface="Arial"/>
              </a:rPr>
              <a:t> and </a:t>
            </a:r>
            <a:r>
              <a:rPr lang="en" sz="1600" b="1" strike="noStrike" spc="-1">
                <a:solidFill>
                  <a:srgbClr val="0000FF"/>
                </a:solidFill>
                <a:latin typeface="Arial"/>
                <a:ea typeface="Arial"/>
              </a:rPr>
              <a:t>less precise</a:t>
            </a:r>
            <a:endParaRPr lang="en-US" sz="1600" b="0" strike="noStrike" spc="-1">
              <a:latin typeface="Arial"/>
            </a:endParaRPr>
          </a:p>
        </p:txBody>
      </p:sp>
      <p:sp>
        <p:nvSpPr>
          <p:cNvPr id="235" name="Google Shape;154;p20"/>
          <p:cNvSpPr/>
          <p:nvPr/>
        </p:nvSpPr>
        <p:spPr>
          <a:xfrm>
            <a:off x="4797360" y="3631320"/>
            <a:ext cx="4132440" cy="1399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600" b="1" strike="noStrike" spc="-1">
                <a:solidFill>
                  <a:srgbClr val="000000"/>
                </a:solidFill>
                <a:latin typeface="Arial"/>
                <a:ea typeface="Arial"/>
              </a:rPr>
              <a:t>Command Line Interface</a:t>
            </a:r>
            <a:r>
              <a:rPr lang="en" sz="1600" b="0" strike="noStrike" spc="-1">
                <a:solidFill>
                  <a:srgbClr val="000000"/>
                </a:solidFill>
                <a:latin typeface="Arial"/>
                <a:ea typeface="Arial"/>
              </a:rPr>
              <a:t>: User interacts with computer using typed commands. Often </a:t>
            </a:r>
            <a:r>
              <a:rPr lang="en" sz="1600" b="1" strike="noStrike" spc="-1">
                <a:solidFill>
                  <a:srgbClr val="980000"/>
                </a:solidFill>
                <a:latin typeface="Arial"/>
                <a:ea typeface="Arial"/>
              </a:rPr>
              <a:t>harder to use</a:t>
            </a:r>
            <a:r>
              <a:rPr lang="en" sz="1600" b="0" strike="noStrike" spc="-1">
                <a:solidFill>
                  <a:srgbClr val="000000"/>
                </a:solidFill>
                <a:latin typeface="Arial"/>
                <a:ea typeface="Arial"/>
              </a:rPr>
              <a:t>, but generally </a:t>
            </a:r>
            <a:r>
              <a:rPr lang="en" sz="1600" b="1" strike="noStrike" spc="-1">
                <a:solidFill>
                  <a:srgbClr val="0000FF"/>
                </a:solidFill>
                <a:latin typeface="Arial"/>
                <a:ea typeface="Arial"/>
              </a:rPr>
              <a:t>faster</a:t>
            </a:r>
            <a:r>
              <a:rPr lang="en" sz="1600" b="0" strike="noStrike" spc="-1">
                <a:solidFill>
                  <a:srgbClr val="000000"/>
                </a:solidFill>
                <a:latin typeface="Arial"/>
                <a:ea typeface="Arial"/>
              </a:rPr>
              <a:t> and </a:t>
            </a:r>
            <a:r>
              <a:rPr lang="en" sz="1600" b="1" strike="noStrike" spc="-1">
                <a:solidFill>
                  <a:srgbClr val="0000FF"/>
                </a:solidFill>
                <a:latin typeface="Arial"/>
                <a:ea typeface="Arial"/>
              </a:rPr>
              <a:t>more efficient</a:t>
            </a:r>
            <a:r>
              <a:rPr lang="en" sz="1600" b="0" strike="noStrike" spc="-1">
                <a:solidFill>
                  <a:srgbClr val="000000"/>
                </a:solidFill>
                <a:latin typeface="Arial"/>
                <a:ea typeface="Arial"/>
              </a:rPr>
              <a:t> (UNIX CLI is called “the shell”)</a:t>
            </a:r>
            <a:endParaRPr lang="en-US" sz="160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PlaceHolder 1"/>
          <p:cNvSpPr>
            <a:spLocks noGrp="1"/>
          </p:cNvSpPr>
          <p:nvPr>
            <p:ph type="title"/>
          </p:nvPr>
        </p:nvSpPr>
        <p:spPr>
          <a:xfrm>
            <a:off x="311760" y="444960"/>
            <a:ext cx="8520120" cy="572400"/>
          </a:xfrm>
          <a:prstGeom prst="rect">
            <a:avLst/>
          </a:prstGeom>
          <a:noFill/>
          <a:ln w="0">
            <a:noFill/>
          </a:ln>
        </p:spPr>
        <p:txBody>
          <a:bodyPr tIns="91440" bIns="91440" anchor="t">
            <a:normAutofit fontScale="91000"/>
          </a:bodyPr>
          <a:lstStyle/>
          <a:p>
            <a:pPr>
              <a:lnSpc>
                <a:spcPct val="100000"/>
              </a:lnSpc>
              <a:buNone/>
              <a:tabLst>
                <a:tab pos="0" algn="l"/>
              </a:tabLst>
            </a:pPr>
            <a:r>
              <a:rPr lang="en" sz="2800" b="0" strike="noStrike" spc="-1">
                <a:solidFill>
                  <a:srgbClr val="000000"/>
                </a:solidFill>
                <a:latin typeface="Arial"/>
                <a:ea typeface="Arial"/>
              </a:rPr>
              <a:t>Connecting to the PSU METEO Linux Network</a:t>
            </a:r>
            <a:endParaRPr lang="en-US" sz="2800" b="0" strike="noStrike" spc="-1">
              <a:solidFill>
                <a:srgbClr val="000000"/>
              </a:solidFill>
              <a:latin typeface="Arial"/>
            </a:endParaRPr>
          </a:p>
        </p:txBody>
      </p:sp>
      <p:sp>
        <p:nvSpPr>
          <p:cNvPr id="237" name="PlaceHolder 2"/>
          <p:cNvSpPr>
            <a:spLocks noGrp="1"/>
          </p:cNvSpPr>
          <p:nvPr>
            <p:ph/>
          </p:nvPr>
        </p:nvSpPr>
        <p:spPr>
          <a:xfrm>
            <a:off x="311760" y="1128600"/>
            <a:ext cx="8520120" cy="1671480"/>
          </a:xfrm>
          <a:prstGeom prst="rect">
            <a:avLst/>
          </a:prstGeom>
          <a:noFill/>
          <a:ln w="0">
            <a:noFill/>
          </a:ln>
        </p:spPr>
        <p:txBody>
          <a:bodyPr tIns="91440" bIns="91440" anchor="t">
            <a:noAutofit/>
          </a:bodyPr>
          <a:lstStyle/>
          <a:p>
            <a:pPr marL="457200" indent="-343080">
              <a:lnSpc>
                <a:spcPct val="115000"/>
              </a:lnSpc>
              <a:buClr>
                <a:srgbClr val="000000"/>
              </a:buClr>
              <a:buFont typeface="Arial"/>
              <a:buChar char="●"/>
            </a:pPr>
            <a:r>
              <a:rPr lang="en" sz="1800" b="1" strike="noStrike" spc="-1">
                <a:solidFill>
                  <a:srgbClr val="000000"/>
                </a:solidFill>
                <a:latin typeface="Arial"/>
                <a:ea typeface="Arial"/>
              </a:rPr>
              <a:t>Windows:</a:t>
            </a:r>
            <a:r>
              <a:rPr lang="en" sz="1800" b="0" strike="noStrike" spc="-1">
                <a:solidFill>
                  <a:srgbClr val="000000"/>
                </a:solidFill>
                <a:latin typeface="Arial"/>
                <a:ea typeface="Arial"/>
              </a:rPr>
              <a:t> Prior to Windows 10, PCs could not connect to Linux servers on their own. Instead, they used a third-party terminal emulator (e.g., MobaXterm, PuTTY)</a:t>
            </a:r>
            <a:endParaRPr lang="en-US" sz="1800" b="0" strike="noStrike" spc="-1">
              <a:solidFill>
                <a:srgbClr val="000000"/>
              </a:solidFill>
              <a:latin typeface="Arial"/>
            </a:endParaRPr>
          </a:p>
          <a:p>
            <a:pPr marL="914400" lvl="1" indent="-317520">
              <a:lnSpc>
                <a:spcPct val="115000"/>
              </a:lnSpc>
              <a:buClr>
                <a:srgbClr val="000000"/>
              </a:buClr>
              <a:buFont typeface="Arial"/>
              <a:buChar char="○"/>
            </a:pPr>
            <a:r>
              <a:rPr lang="en" sz="1400" b="0" strike="noStrike" spc="-1">
                <a:solidFill>
                  <a:srgbClr val="000000"/>
                </a:solidFill>
                <a:latin typeface="Arial"/>
                <a:ea typeface="Arial"/>
              </a:rPr>
              <a:t>Machines running Windows 10 can use ssh from the Windows command line</a:t>
            </a:r>
            <a:endParaRPr lang="en-US" sz="1400" b="0" strike="noStrike" spc="-1">
              <a:solidFill>
                <a:srgbClr val="000000"/>
              </a:solidFill>
              <a:latin typeface="Arial"/>
            </a:endParaRPr>
          </a:p>
          <a:p>
            <a:pPr marL="457200" indent="-343080">
              <a:lnSpc>
                <a:spcPct val="115000"/>
              </a:lnSpc>
              <a:buClr>
                <a:srgbClr val="000000"/>
              </a:buClr>
              <a:buFont typeface="Arial"/>
              <a:buChar char="●"/>
            </a:pPr>
            <a:r>
              <a:rPr lang="en" sz="1800" b="1" strike="noStrike" spc="-1">
                <a:solidFill>
                  <a:srgbClr val="000000"/>
                </a:solidFill>
                <a:latin typeface="Arial"/>
                <a:ea typeface="Arial"/>
              </a:rPr>
              <a:t>Mac:</a:t>
            </a:r>
            <a:r>
              <a:rPr lang="en" sz="1800" b="0" strike="noStrike" spc="-1">
                <a:solidFill>
                  <a:srgbClr val="000000"/>
                </a:solidFill>
                <a:latin typeface="Arial"/>
                <a:ea typeface="Arial"/>
              </a:rPr>
              <a:t> Can connect to Linux servers using the Terminal app</a:t>
            </a:r>
            <a:endParaRPr lang="en-US" sz="1800" b="0" strike="noStrike" spc="-1">
              <a:solidFill>
                <a:srgbClr val="000000"/>
              </a:solidFill>
              <a:latin typeface="Arial"/>
            </a:endParaRPr>
          </a:p>
        </p:txBody>
      </p:sp>
      <p:sp>
        <p:nvSpPr>
          <p:cNvPr id="238" name="Google Shape;161;p21"/>
          <p:cNvSpPr/>
          <p:nvPr/>
        </p:nvSpPr>
        <p:spPr>
          <a:xfrm>
            <a:off x="371880" y="2781720"/>
            <a:ext cx="6463440" cy="15541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800" b="0" strike="noStrike" spc="-1">
                <a:solidFill>
                  <a:srgbClr val="000000"/>
                </a:solidFill>
                <a:latin typeface="Arial"/>
                <a:ea typeface="Arial"/>
              </a:rPr>
              <a:t>Procedure:</a:t>
            </a:r>
            <a:endParaRPr lang="en-US" sz="1800" b="0" strike="noStrike" spc="-1">
              <a:latin typeface="Arial"/>
            </a:endParaRPr>
          </a:p>
          <a:p>
            <a:pPr marL="457200" indent="-343080">
              <a:lnSpc>
                <a:spcPct val="100000"/>
              </a:lnSpc>
              <a:buClr>
                <a:srgbClr val="000000"/>
              </a:buClr>
              <a:buFont typeface="Arial"/>
              <a:buChar char="➔"/>
              <a:tabLst>
                <a:tab pos="0" algn="l"/>
              </a:tabLst>
            </a:pPr>
            <a:r>
              <a:rPr lang="en" sz="1800" b="0" strike="noStrike" spc="-1">
                <a:solidFill>
                  <a:srgbClr val="000000"/>
                </a:solidFill>
                <a:latin typeface="Arial"/>
                <a:ea typeface="Arial"/>
              </a:rPr>
              <a:t>Install MobaXterm (see next slide)</a:t>
            </a:r>
            <a:endParaRPr lang="en-US" sz="1800" b="0" strike="noStrike" spc="-1">
              <a:latin typeface="Arial"/>
            </a:endParaRPr>
          </a:p>
          <a:p>
            <a:pPr marL="457200" indent="-343080">
              <a:lnSpc>
                <a:spcPct val="100000"/>
              </a:lnSpc>
              <a:buClr>
                <a:srgbClr val="000000"/>
              </a:buClr>
              <a:buFont typeface="Arial"/>
              <a:buChar char="➔"/>
              <a:tabLst>
                <a:tab pos="0" algn="l"/>
              </a:tabLst>
            </a:pPr>
            <a:r>
              <a:rPr lang="en" sz="1800" b="0" strike="noStrike" spc="-1">
                <a:solidFill>
                  <a:srgbClr val="000000"/>
                </a:solidFill>
                <a:latin typeface="Arial"/>
                <a:ea typeface="Arial"/>
              </a:rPr>
              <a:t>Click “Start local terminal”</a:t>
            </a:r>
            <a:endParaRPr lang="en-US" sz="1800" b="0" strike="noStrike" spc="-1">
              <a:latin typeface="Arial"/>
            </a:endParaRPr>
          </a:p>
          <a:p>
            <a:pPr marL="457200" indent="-343080">
              <a:lnSpc>
                <a:spcPct val="100000"/>
              </a:lnSpc>
              <a:buClr>
                <a:srgbClr val="000000"/>
              </a:buClr>
              <a:buFont typeface="Arial"/>
              <a:buChar char="➔"/>
              <a:tabLst>
                <a:tab pos="0" algn="l"/>
              </a:tabLst>
            </a:pPr>
            <a:r>
              <a:rPr lang="en" sz="1800" b="0" strike="noStrike" spc="-1">
                <a:solidFill>
                  <a:srgbClr val="000000"/>
                </a:solidFill>
                <a:latin typeface="Arial"/>
                <a:ea typeface="Arial"/>
              </a:rPr>
              <a:t>Type </a:t>
            </a:r>
            <a:r>
              <a:rPr lang="en" sz="1800" b="1" strike="noStrike" spc="-1">
                <a:solidFill>
                  <a:srgbClr val="38761D"/>
                </a:solidFill>
                <a:latin typeface="Courier New"/>
                <a:ea typeface="Courier New"/>
              </a:rPr>
              <a:t>ssh </a:t>
            </a:r>
            <a:r>
              <a:rPr lang="en" sz="1800" b="1" u="sng" strike="noStrike" spc="-1">
                <a:solidFill>
                  <a:srgbClr val="38761D"/>
                </a:solidFill>
                <a:uFillTx/>
                <a:latin typeface="Courier New"/>
                <a:ea typeface="Courier New"/>
              </a:rPr>
              <a:t>abc1234</a:t>
            </a:r>
            <a:r>
              <a:rPr lang="en" sz="1800" b="1" strike="noStrike" spc="-1">
                <a:solidFill>
                  <a:srgbClr val="38761D"/>
                </a:solidFill>
                <a:latin typeface="Courier New"/>
                <a:ea typeface="Courier New"/>
              </a:rPr>
              <a:t>@ulteosrv2.met.psu.edu</a:t>
            </a:r>
            <a:endParaRPr lang="en-US" sz="1800" b="0" strike="noStrike" spc="-1">
              <a:latin typeface="Arial"/>
            </a:endParaRPr>
          </a:p>
          <a:p>
            <a:pPr marL="457200" indent="-343080">
              <a:lnSpc>
                <a:spcPct val="100000"/>
              </a:lnSpc>
              <a:buClr>
                <a:srgbClr val="000000"/>
              </a:buClr>
              <a:buFont typeface="Arial"/>
              <a:buChar char="➔"/>
              <a:tabLst>
                <a:tab pos="0" algn="l"/>
              </a:tabLst>
            </a:pPr>
            <a:r>
              <a:rPr lang="en" sz="1800" b="0" strike="noStrike" spc="-1">
                <a:solidFill>
                  <a:srgbClr val="000000"/>
                </a:solidFill>
                <a:latin typeface="Arial"/>
                <a:ea typeface="Arial"/>
              </a:rPr>
              <a:t>Authenticate</a:t>
            </a:r>
            <a:endParaRPr lang="en-US" sz="1800" b="0" strike="noStrike" spc="-1">
              <a:latin typeface="Arial"/>
            </a:endParaRPr>
          </a:p>
        </p:txBody>
      </p:sp>
      <p:pic>
        <p:nvPicPr>
          <p:cNvPr id="239" name="Google Shape;162;p21"/>
          <p:cNvPicPr/>
          <p:nvPr/>
        </p:nvPicPr>
        <p:blipFill>
          <a:blip r:embed="rId3"/>
          <a:stretch/>
        </p:blipFill>
        <p:spPr>
          <a:xfrm>
            <a:off x="7117560" y="3140640"/>
            <a:ext cx="1601280" cy="1601280"/>
          </a:xfrm>
          <a:prstGeom prst="rect">
            <a:avLst/>
          </a:prstGeom>
          <a:ln w="0">
            <a:noFill/>
          </a:ln>
        </p:spPr>
      </p:pic>
      <p:sp>
        <p:nvSpPr>
          <p:cNvPr id="240" name="Google Shape;163;p21"/>
          <p:cNvSpPr/>
          <p:nvPr/>
        </p:nvSpPr>
        <p:spPr>
          <a:xfrm>
            <a:off x="311760" y="4351680"/>
            <a:ext cx="6463440" cy="7311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 sz="1800" b="0" strike="noStrike" spc="-1">
                <a:solidFill>
                  <a:srgbClr val="000000"/>
                </a:solidFill>
                <a:latin typeface="Arial"/>
                <a:ea typeface="Arial"/>
              </a:rPr>
              <a:t>Note: All commands will be given in </a:t>
            </a:r>
            <a:r>
              <a:rPr lang="en" sz="1800" b="1" strike="noStrike" spc="-1">
                <a:solidFill>
                  <a:srgbClr val="38761D"/>
                </a:solidFill>
                <a:latin typeface="Courier New"/>
                <a:ea typeface="Courier New"/>
              </a:rPr>
              <a:t>Courier New</a:t>
            </a:r>
            <a:r>
              <a:rPr lang="en" sz="1800" b="0" strike="noStrike" spc="-1">
                <a:solidFill>
                  <a:srgbClr val="000000"/>
                </a:solidFill>
                <a:latin typeface="Arial"/>
                <a:ea typeface="Arial"/>
              </a:rPr>
              <a:t> and placeholders will be </a:t>
            </a:r>
            <a:r>
              <a:rPr lang="en" sz="1800" b="0" u="sng" strike="noStrike" spc="-1">
                <a:solidFill>
                  <a:srgbClr val="000000"/>
                </a:solidFill>
                <a:uFillTx/>
                <a:latin typeface="Arial"/>
                <a:ea typeface="Arial"/>
              </a:rPr>
              <a:t>underlined</a:t>
            </a:r>
            <a:endParaRPr lang="en-US" sz="18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1461CDC1640B6408E2DBFC75CC881A1" ma:contentTypeVersion="5" ma:contentTypeDescription="Create a new document." ma:contentTypeScope="" ma:versionID="f23cd540eb998d0a2c5965769d5c9e8b">
  <xsd:schema xmlns:xsd="http://www.w3.org/2001/XMLSchema" xmlns:xs="http://www.w3.org/2001/XMLSchema" xmlns:p="http://schemas.microsoft.com/office/2006/metadata/properties" xmlns:ns3="85ef314c-1c69-4f2c-8252-32f4b8b3bb14" xmlns:ns4="ba2a8f20-95aa-496c-bb06-4071d8b032ed" targetNamespace="http://schemas.microsoft.com/office/2006/metadata/properties" ma:root="true" ma:fieldsID="9629019c855c4d36a88f68d2b784d061" ns3:_="" ns4:_="">
    <xsd:import namespace="85ef314c-1c69-4f2c-8252-32f4b8b3bb14"/>
    <xsd:import namespace="ba2a8f20-95aa-496c-bb06-4071d8b032ed"/>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5ef314c-1c69-4f2c-8252-32f4b8b3bb1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a2a8f20-95aa-496c-bb06-4071d8b032ed"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CDC6E5C-FDB8-4D24-B3A3-C009BA799C96}">
  <ds:schemaRefs>
    <ds:schemaRef ds:uri="http://schemas.microsoft.com/sharepoint/v3/contenttype/forms"/>
  </ds:schemaRefs>
</ds:datastoreItem>
</file>

<file path=customXml/itemProps2.xml><?xml version="1.0" encoding="utf-8"?>
<ds:datastoreItem xmlns:ds="http://schemas.openxmlformats.org/officeDocument/2006/customXml" ds:itemID="{F832797D-8824-4D87-B48A-070546F68492}">
  <ds:schemaRefs>
    <ds:schemaRef ds:uri="http://schemas.openxmlformats.org/package/2006/metadata/core-properties"/>
    <ds:schemaRef ds:uri="http://schemas.microsoft.com/office/2006/documentManagement/types"/>
    <ds:schemaRef ds:uri="http://www.w3.org/XML/1998/namespace"/>
    <ds:schemaRef ds:uri="http://purl.org/dc/terms/"/>
    <ds:schemaRef ds:uri="85ef314c-1c69-4f2c-8252-32f4b8b3bb14"/>
    <ds:schemaRef ds:uri="http://purl.org/dc/dcmitype/"/>
    <ds:schemaRef ds:uri="http://schemas.microsoft.com/office/2006/metadata/properties"/>
    <ds:schemaRef ds:uri="http://purl.org/dc/elements/1.1/"/>
    <ds:schemaRef ds:uri="http://schemas.microsoft.com/office/infopath/2007/PartnerControls"/>
    <ds:schemaRef ds:uri="ba2a8f20-95aa-496c-bb06-4071d8b032ed"/>
  </ds:schemaRefs>
</ds:datastoreItem>
</file>

<file path=customXml/itemProps3.xml><?xml version="1.0" encoding="utf-8"?>
<ds:datastoreItem xmlns:ds="http://schemas.openxmlformats.org/officeDocument/2006/customXml" ds:itemID="{0A05991F-2BF2-4FFF-A271-A27E0E2C98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5ef314c-1c69-4f2c-8252-32f4b8b3bb14"/>
    <ds:schemaRef ds:uri="ba2a8f20-95aa-496c-bb06-4071d8b032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6857</TotalTime>
  <Words>4499</Words>
  <Application>Microsoft Office PowerPoint</Application>
  <PresentationFormat>On-screen Show (16:9)</PresentationFormat>
  <Paragraphs>511</Paragraphs>
  <Slides>43</Slides>
  <Notes>12</Notes>
  <HiddenSlides>0</HiddenSlides>
  <MMClips>0</MMClips>
  <ScaleCrop>false</ScaleCrop>
  <HeadingPairs>
    <vt:vector size="4" baseType="variant">
      <vt:variant>
        <vt:lpstr>Theme</vt:lpstr>
      </vt:variant>
      <vt:variant>
        <vt:i4>4</vt:i4>
      </vt:variant>
      <vt:variant>
        <vt:lpstr>Slide Titles</vt:lpstr>
      </vt:variant>
      <vt:variant>
        <vt:i4>43</vt:i4>
      </vt:variant>
    </vt:vector>
  </HeadingPairs>
  <TitlesOfParts>
    <vt:vector size="47" baseType="lpstr">
      <vt:lpstr>Office Theme</vt:lpstr>
      <vt:lpstr>Office Theme</vt:lpstr>
      <vt:lpstr>Office Theme</vt:lpstr>
      <vt:lpstr>Office Theme</vt:lpstr>
      <vt:lpstr>Meteo Student Linux Workshop</vt:lpstr>
      <vt:lpstr>Acknowledgments</vt:lpstr>
      <vt:lpstr>Workshop Overview</vt:lpstr>
      <vt:lpstr>Session 1: What is Linux?</vt:lpstr>
      <vt:lpstr>PowerPoint Presentation</vt:lpstr>
      <vt:lpstr>Some Computer Jargon</vt:lpstr>
      <vt:lpstr>PowerPoint Presentation</vt:lpstr>
      <vt:lpstr>GUI vs. CLI</vt:lpstr>
      <vt:lpstr>Connecting to the PSU METEO Linux Network</vt:lpstr>
      <vt:lpstr>Downloading MobaXterm on the Walker Workstations</vt:lpstr>
      <vt:lpstr>The Shell: The UNIX CLI</vt:lpstr>
      <vt:lpstr>Linux Commands: Syntax</vt:lpstr>
      <vt:lpstr>Moving Around a Linux System</vt:lpstr>
      <vt:lpstr>Creating and Removing Directories</vt:lpstr>
      <vt:lpstr>Create a Sample Directory and Sample Files</vt:lpstr>
      <vt:lpstr>Moving and Removing Files</vt:lpstr>
      <vt:lpstr>ls -l Output</vt:lpstr>
      <vt:lpstr>File Permissions</vt:lpstr>
      <vt:lpstr>The Module System</vt:lpstr>
      <vt:lpstr>Aliases</vt:lpstr>
      <vt:lpstr>Login Files (.cshrc.cat)</vt:lpstr>
      <vt:lpstr>Checking Storage Limits</vt:lpstr>
      <vt:lpstr>Exploring Other Text Editors: vim</vt:lpstr>
      <vt:lpstr>Editing and Running Code</vt:lpstr>
      <vt:lpstr>Screen Sessions</vt:lpstr>
      <vt:lpstr>Session 1: Key Take-Home Points</vt:lpstr>
      <vt:lpstr>Session 2: Interactive Session</vt:lpstr>
      <vt:lpstr>Task Overview</vt:lpstr>
      <vt:lpstr>Compiled vs. Interpreted Programming Languages</vt:lpstr>
      <vt:lpstr>What is NetCDF?</vt:lpstr>
      <vt:lpstr>Copy Zipped Tarball and Extract Contents</vt:lpstr>
      <vt:lpstr>Load Modules and Create Soft Link for NetCDF Libraries</vt:lpstr>
      <vt:lpstr>Inspect Wind Retrieval</vt:lpstr>
      <vt:lpstr>Compile Fortran Program</vt:lpstr>
      <vt:lpstr>Run the Program!</vt:lpstr>
      <vt:lpstr>Bonus Activity</vt:lpstr>
      <vt:lpstr>Parting Thoughts and Bonus Slides</vt:lpstr>
      <vt:lpstr>A Note About Remote Access</vt:lpstr>
      <vt:lpstr>Vocabulary Review (defaults on METEO system)</vt:lpstr>
      <vt:lpstr>Useful Commands</vt:lpstr>
      <vt:lpstr>Other Resources</vt:lpstr>
      <vt:lpstr>The Truth About CPUs, Cores, and Processes</vt:lpstr>
      <vt:lpstr>Example: ulteosrv2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Graduate Student Linux Workshop</dc:title>
  <dc:subject>Introduction to the use of SSH and the Linux command line</dc:subject>
  <dc:creator/>
  <cp:keywords>Linux Unix Command Line</cp:keywords>
  <dc:description/>
  <cp:lastModifiedBy>Wesloh, Daniel</cp:lastModifiedBy>
  <cp:revision>132</cp:revision>
  <dcterms:modified xsi:type="dcterms:W3CDTF">2022-10-03T19:28:38Z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icense">
    <vt:lpwstr>Creative Commons Attribution 4.0 International</vt:lpwstr>
  </property>
  <property fmtid="{D5CDD505-2E9C-101B-9397-08002B2CF9AE}" pid="3" name="License URL">
    <vt:lpwstr>http://creativecommons.org/licenses/by/4.0</vt:lpwstr>
  </property>
  <property fmtid="{D5CDD505-2E9C-101B-9397-08002B2CF9AE}" pid="4" name="Notes">
    <vt:r8>41</vt:r8>
  </property>
  <property fmtid="{D5CDD505-2E9C-101B-9397-08002B2CF9AE}" pid="5" name="PresentationFormat">
    <vt:lpwstr>On-screen Show (16:9)</vt:lpwstr>
  </property>
  <property fmtid="{D5CDD505-2E9C-101B-9397-08002B2CF9AE}" pid="6" name="Slides">
    <vt:r8>41</vt:r8>
  </property>
  <property fmtid="{D5CDD505-2E9C-101B-9397-08002B2CF9AE}" pid="7" name="ContentTypeId">
    <vt:lpwstr>0x010100F1461CDC1640B6408E2DBFC75CC881A1</vt:lpwstr>
  </property>
</Properties>
</file>